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88" r:id="rId4"/>
    <p:sldId id="271" r:id="rId5"/>
    <p:sldId id="269" r:id="rId6"/>
    <p:sldId id="259" r:id="rId7"/>
    <p:sldId id="293" r:id="rId8"/>
    <p:sldId id="297" r:id="rId9"/>
    <p:sldId id="295" r:id="rId10"/>
    <p:sldId id="298" r:id="rId11"/>
    <p:sldId id="299" r:id="rId12"/>
    <p:sldId id="285" r:id="rId13"/>
  </p:sldIdLst>
  <p:sldSz cx="9144000" cy="5143500" type="screen16x9"/>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34"/>
    <a:srgbClr val="006600"/>
    <a:srgbClr val="002622"/>
    <a:srgbClr val="005950"/>
    <a:srgbClr val="0086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中度样式 3 - 强调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774" y="96"/>
      </p:cViewPr>
      <p:guideLst>
        <p:guide orient="horz" pos="1620"/>
        <p:guide pos="2880"/>
      </p:guideLst>
    </p:cSldViewPr>
  </p:slideViewPr>
  <p:notesTextViewPr>
    <p:cViewPr>
      <p:scale>
        <a:sx n="1" d="1"/>
        <a:sy n="1" d="1"/>
      </p:scale>
      <p:origin x="0" y="0"/>
    </p:cViewPr>
  </p:notesTextViewPr>
  <p:sorterViewPr>
    <p:cViewPr>
      <p:scale>
        <a:sx n="147" d="100"/>
        <a:sy n="14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7DD747-64B9-4398-89F4-B791DF137D9C}" type="datetimeFigureOut">
              <a:rPr lang="zh-CN" altLang="en-US" smtClean="0"/>
              <a:t>2023/10/11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E63051-F16F-4C39-B467-6A9AF11B871C}" type="slidenum">
              <a:rPr lang="zh-CN" altLang="en-US" smtClean="0"/>
              <a:t>‹#›</a:t>
            </a:fld>
            <a:endParaRPr lang="zh-CN" altLang="en-US"/>
          </a:p>
        </p:txBody>
      </p:sp>
    </p:spTree>
    <p:extLst>
      <p:ext uri="{BB962C8B-B14F-4D97-AF65-F5344CB8AC3E}">
        <p14:creationId xmlns:p14="http://schemas.microsoft.com/office/powerpoint/2010/main" val="454592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a:t>
            </a:r>
            <a:endParaRPr lang="zh-CN" altLang="en-US"/>
          </a:p>
        </p:txBody>
      </p:sp>
    </p:spTree>
    <p:extLst>
      <p:ext uri="{BB962C8B-B14F-4D97-AF65-F5344CB8AC3E}">
        <p14:creationId xmlns:p14="http://schemas.microsoft.com/office/powerpoint/2010/main" val="100596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4</a:t>
            </a:r>
            <a:endParaRPr lang="zh-CN" altLang="en-US"/>
          </a:p>
        </p:txBody>
      </p:sp>
    </p:spTree>
    <p:extLst>
      <p:ext uri="{BB962C8B-B14F-4D97-AF65-F5344CB8AC3E}">
        <p14:creationId xmlns:p14="http://schemas.microsoft.com/office/powerpoint/2010/main" val="1895476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4</a:t>
            </a:r>
            <a:endParaRPr lang="zh-CN" altLang="en-US"/>
          </a:p>
        </p:txBody>
      </p:sp>
    </p:spTree>
    <p:extLst>
      <p:ext uri="{BB962C8B-B14F-4D97-AF65-F5344CB8AC3E}">
        <p14:creationId xmlns:p14="http://schemas.microsoft.com/office/powerpoint/2010/main" val="1341471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30</a:t>
            </a:r>
            <a:endParaRPr lang="zh-CN" altLang="en-US"/>
          </a:p>
        </p:txBody>
      </p:sp>
    </p:spTree>
    <p:extLst>
      <p:ext uri="{BB962C8B-B14F-4D97-AF65-F5344CB8AC3E}">
        <p14:creationId xmlns:p14="http://schemas.microsoft.com/office/powerpoint/2010/main" val="726673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a:t>
            </a:r>
            <a:endParaRPr lang="zh-CN" altLang="en-US"/>
          </a:p>
        </p:txBody>
      </p:sp>
    </p:spTree>
    <p:extLst>
      <p:ext uri="{BB962C8B-B14F-4D97-AF65-F5344CB8AC3E}">
        <p14:creationId xmlns:p14="http://schemas.microsoft.com/office/powerpoint/2010/main" val="2342573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6</a:t>
            </a:r>
            <a:endParaRPr lang="zh-CN" altLang="en-US"/>
          </a:p>
        </p:txBody>
      </p:sp>
    </p:spTree>
    <p:extLst>
      <p:ext uri="{BB962C8B-B14F-4D97-AF65-F5344CB8AC3E}">
        <p14:creationId xmlns:p14="http://schemas.microsoft.com/office/powerpoint/2010/main" val="3154464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20</a:t>
            </a:r>
            <a:endParaRPr lang="zh-CN" altLang="en-US"/>
          </a:p>
        </p:txBody>
      </p:sp>
    </p:spTree>
    <p:extLst>
      <p:ext uri="{BB962C8B-B14F-4D97-AF65-F5344CB8AC3E}">
        <p14:creationId xmlns:p14="http://schemas.microsoft.com/office/powerpoint/2010/main" val="995546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XX</a:t>
            </a:r>
            <a:endParaRPr lang="zh-CN" altLang="en-US"/>
          </a:p>
        </p:txBody>
      </p:sp>
    </p:spTree>
    <p:extLst>
      <p:ext uri="{BB962C8B-B14F-4D97-AF65-F5344CB8AC3E}">
        <p14:creationId xmlns:p14="http://schemas.microsoft.com/office/powerpoint/2010/main" val="3262420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4</a:t>
            </a:r>
            <a:endParaRPr lang="zh-CN" altLang="en-US"/>
          </a:p>
        </p:txBody>
      </p:sp>
    </p:spTree>
    <p:extLst>
      <p:ext uri="{BB962C8B-B14F-4D97-AF65-F5344CB8AC3E}">
        <p14:creationId xmlns:p14="http://schemas.microsoft.com/office/powerpoint/2010/main" val="608628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4</a:t>
            </a:r>
            <a:endParaRPr lang="zh-CN" altLang="en-US"/>
          </a:p>
        </p:txBody>
      </p:sp>
    </p:spTree>
    <p:extLst>
      <p:ext uri="{BB962C8B-B14F-4D97-AF65-F5344CB8AC3E}">
        <p14:creationId xmlns:p14="http://schemas.microsoft.com/office/powerpoint/2010/main" val="3100605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4</a:t>
            </a:r>
            <a:endParaRPr lang="zh-CN" altLang="en-US"/>
          </a:p>
        </p:txBody>
      </p:sp>
    </p:spTree>
    <p:extLst>
      <p:ext uri="{BB962C8B-B14F-4D97-AF65-F5344CB8AC3E}">
        <p14:creationId xmlns:p14="http://schemas.microsoft.com/office/powerpoint/2010/main" val="2657542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4</a:t>
            </a:r>
            <a:endParaRPr lang="zh-CN" altLang="en-US"/>
          </a:p>
        </p:txBody>
      </p:sp>
    </p:spTree>
    <p:extLst>
      <p:ext uri="{BB962C8B-B14F-4D97-AF65-F5344CB8AC3E}">
        <p14:creationId xmlns:p14="http://schemas.microsoft.com/office/powerpoint/2010/main" val="1097209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60047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16031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4899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8556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64279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431608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53011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9315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0946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96176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48089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1254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图片 4" descr="山上的风景&#10;&#10;描述已自动生成">
            <a:extLst>
              <a:ext uri="{FF2B5EF4-FFF2-40B4-BE49-F238E27FC236}">
                <a16:creationId xmlns:a16="http://schemas.microsoft.com/office/drawing/2014/main" id="{BD97AC0C-34FE-4B8D-186E-15D79DAD54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492602" y="1533155"/>
            <a:ext cx="8856984" cy="584775"/>
          </a:xfrm>
          <a:prstGeom prst="rect">
            <a:avLst/>
          </a:prstGeom>
          <a:noFill/>
        </p:spPr>
        <p:txBody>
          <a:bodyPr wrap="square" rtlCol="0">
            <a:spAutoFit/>
          </a:bodyPr>
          <a:lstStyle/>
          <a:p>
            <a:r>
              <a:rPr lang="en-US" altLang="zh-CN" sz="3200" b="1" dirty="0">
                <a:solidFill>
                  <a:srgbClr val="006600"/>
                </a:solidFill>
                <a:latin typeface="微软雅黑" pitchFamily="34" charset="-122"/>
                <a:ea typeface="微软雅黑" pitchFamily="34" charset="-122"/>
              </a:rPr>
              <a:t>《</a:t>
            </a:r>
            <a:r>
              <a:rPr lang="zh-CN" altLang="en-US" sz="3200" b="1" dirty="0">
                <a:solidFill>
                  <a:srgbClr val="006600"/>
                </a:solidFill>
                <a:latin typeface="微软雅黑" pitchFamily="34" charset="-122"/>
                <a:ea typeface="微软雅黑" pitchFamily="34" charset="-122"/>
              </a:rPr>
              <a:t>文山市</a:t>
            </a:r>
            <a:r>
              <a:rPr lang="zh-CN" altLang="zh-CN" sz="3200" b="1" dirty="0">
                <a:solidFill>
                  <a:srgbClr val="006600"/>
                </a:solidFill>
                <a:latin typeface="微软雅黑" pitchFamily="34" charset="-122"/>
                <a:ea typeface="微软雅黑" pitchFamily="34" charset="-122"/>
              </a:rPr>
              <a:t>林业和草原保护发展“十四五”规划</a:t>
            </a:r>
            <a:r>
              <a:rPr lang="en-US" altLang="zh-CN" sz="3200" b="1" dirty="0">
                <a:solidFill>
                  <a:srgbClr val="006600"/>
                </a:solidFill>
                <a:latin typeface="微软雅黑" pitchFamily="34" charset="-122"/>
                <a:ea typeface="微软雅黑" pitchFamily="34" charset="-122"/>
              </a:rPr>
              <a:t>》</a:t>
            </a:r>
            <a:endParaRPr lang="zh-CN" altLang="en-US" sz="2800" b="1" dirty="0">
              <a:solidFill>
                <a:srgbClr val="006600"/>
              </a:solidFill>
              <a:latin typeface="微软雅黑" pitchFamily="34" charset="-122"/>
              <a:ea typeface="微软雅黑" pitchFamily="34" charset="-122"/>
            </a:endParaRPr>
          </a:p>
        </p:txBody>
      </p:sp>
      <p:sp>
        <p:nvSpPr>
          <p:cNvPr id="8" name="TextBox 7"/>
          <p:cNvSpPr txBox="1"/>
          <p:nvPr/>
        </p:nvSpPr>
        <p:spPr>
          <a:xfrm>
            <a:off x="1547664" y="2257069"/>
            <a:ext cx="6048672" cy="461665"/>
          </a:xfrm>
          <a:prstGeom prst="rect">
            <a:avLst/>
          </a:prstGeom>
          <a:solidFill>
            <a:srgbClr val="007434">
              <a:alpha val="42000"/>
            </a:srgbClr>
          </a:solidFill>
        </p:spPr>
        <p:txBody>
          <a:bodyPr wrap="square" rtlCol="0">
            <a:spAutoFit/>
          </a:bodyPr>
          <a:lstStyle/>
          <a:p>
            <a:pPr algn="ctr"/>
            <a:r>
              <a:rPr lang="zh-CN" altLang="en-US" sz="2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政策解读</a:t>
            </a:r>
          </a:p>
        </p:txBody>
      </p:sp>
      <p:sp>
        <p:nvSpPr>
          <p:cNvPr id="9" name="Freeform 166"/>
          <p:cNvSpPr>
            <a:spLocks noEditPoints="1"/>
          </p:cNvSpPr>
          <p:nvPr/>
        </p:nvSpPr>
        <p:spPr bwMode="auto">
          <a:xfrm>
            <a:off x="2429" y="1203598"/>
            <a:ext cx="701246" cy="1030747"/>
          </a:xfrm>
          <a:custGeom>
            <a:avLst/>
            <a:gdLst>
              <a:gd name="T0" fmla="*/ 20 w 77"/>
              <a:gd name="T1" fmla="*/ 37 h 113"/>
              <a:gd name="T2" fmla="*/ 20 w 77"/>
              <a:gd name="T3" fmla="*/ 12 h 113"/>
              <a:gd name="T4" fmla="*/ 57 w 77"/>
              <a:gd name="T5" fmla="*/ 12 h 113"/>
              <a:gd name="T6" fmla="*/ 56 w 77"/>
              <a:gd name="T7" fmla="*/ 36 h 113"/>
              <a:gd name="T8" fmla="*/ 52 w 77"/>
              <a:gd name="T9" fmla="*/ 47 h 113"/>
              <a:gd name="T10" fmla="*/ 38 w 77"/>
              <a:gd name="T11" fmla="*/ 54 h 113"/>
              <a:gd name="T12" fmla="*/ 38 w 77"/>
              <a:gd name="T13" fmla="*/ 54 h 113"/>
              <a:gd name="T14" fmla="*/ 25 w 77"/>
              <a:gd name="T15" fmla="*/ 47 h 113"/>
              <a:gd name="T16" fmla="*/ 20 w 77"/>
              <a:gd name="T17" fmla="*/ 37 h 113"/>
              <a:gd name="T18" fmla="*/ 12 w 77"/>
              <a:gd name="T19" fmla="*/ 108 h 113"/>
              <a:gd name="T20" fmla="*/ 66 w 77"/>
              <a:gd name="T21" fmla="*/ 108 h 113"/>
              <a:gd name="T22" fmla="*/ 63 w 77"/>
              <a:gd name="T23" fmla="*/ 113 h 113"/>
              <a:gd name="T24" fmla="*/ 15 w 77"/>
              <a:gd name="T25" fmla="*/ 113 h 113"/>
              <a:gd name="T26" fmla="*/ 12 w 77"/>
              <a:gd name="T27" fmla="*/ 108 h 113"/>
              <a:gd name="T28" fmla="*/ 69 w 77"/>
              <a:gd name="T29" fmla="*/ 67 h 113"/>
              <a:gd name="T30" fmla="*/ 75 w 77"/>
              <a:gd name="T31" fmla="*/ 90 h 113"/>
              <a:gd name="T32" fmla="*/ 67 w 77"/>
              <a:gd name="T33" fmla="*/ 104 h 113"/>
              <a:gd name="T34" fmla="*/ 65 w 77"/>
              <a:gd name="T35" fmla="*/ 104 h 113"/>
              <a:gd name="T36" fmla="*/ 65 w 77"/>
              <a:gd name="T37" fmla="*/ 73 h 113"/>
              <a:gd name="T38" fmla="*/ 41 w 77"/>
              <a:gd name="T39" fmla="*/ 73 h 113"/>
              <a:gd name="T40" fmla="*/ 48 w 77"/>
              <a:gd name="T41" fmla="*/ 57 h 113"/>
              <a:gd name="T42" fmla="*/ 50 w 77"/>
              <a:gd name="T43" fmla="*/ 55 h 113"/>
              <a:gd name="T44" fmla="*/ 64 w 77"/>
              <a:gd name="T45" fmla="*/ 58 h 113"/>
              <a:gd name="T46" fmla="*/ 65 w 77"/>
              <a:gd name="T47" fmla="*/ 58 h 113"/>
              <a:gd name="T48" fmla="*/ 65 w 77"/>
              <a:gd name="T49" fmla="*/ 59 h 113"/>
              <a:gd name="T50" fmla="*/ 69 w 77"/>
              <a:gd name="T51" fmla="*/ 68 h 113"/>
              <a:gd name="T52" fmla="*/ 69 w 77"/>
              <a:gd name="T53" fmla="*/ 67 h 113"/>
              <a:gd name="T54" fmla="*/ 13 w 77"/>
              <a:gd name="T55" fmla="*/ 104 h 113"/>
              <a:gd name="T56" fmla="*/ 10 w 77"/>
              <a:gd name="T57" fmla="*/ 104 h 113"/>
              <a:gd name="T58" fmla="*/ 2 w 77"/>
              <a:gd name="T59" fmla="*/ 90 h 113"/>
              <a:gd name="T60" fmla="*/ 8 w 77"/>
              <a:gd name="T61" fmla="*/ 67 h 113"/>
              <a:gd name="T62" fmla="*/ 13 w 77"/>
              <a:gd name="T63" fmla="*/ 58 h 113"/>
              <a:gd name="T64" fmla="*/ 13 w 77"/>
              <a:gd name="T65" fmla="*/ 58 h 113"/>
              <a:gd name="T66" fmla="*/ 14 w 77"/>
              <a:gd name="T67" fmla="*/ 58 h 113"/>
              <a:gd name="T68" fmla="*/ 27 w 77"/>
              <a:gd name="T69" fmla="*/ 55 h 113"/>
              <a:gd name="T70" fmla="*/ 29 w 77"/>
              <a:gd name="T71" fmla="*/ 57 h 113"/>
              <a:gd name="T72" fmla="*/ 37 w 77"/>
              <a:gd name="T73" fmla="*/ 73 h 113"/>
              <a:gd name="T74" fmla="*/ 13 w 77"/>
              <a:gd name="T75" fmla="*/ 73 h 113"/>
              <a:gd name="T76" fmla="*/ 13 w 77"/>
              <a:gd name="T77"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113">
                <a:moveTo>
                  <a:pt x="20" y="37"/>
                </a:moveTo>
                <a:cubicBezTo>
                  <a:pt x="19" y="28"/>
                  <a:pt x="19" y="19"/>
                  <a:pt x="20" y="12"/>
                </a:cubicBezTo>
                <a:cubicBezTo>
                  <a:pt x="37" y="0"/>
                  <a:pt x="44" y="14"/>
                  <a:pt x="57" y="12"/>
                </a:cubicBezTo>
                <a:cubicBezTo>
                  <a:pt x="58" y="20"/>
                  <a:pt x="58" y="30"/>
                  <a:pt x="56" y="36"/>
                </a:cubicBezTo>
                <a:cubicBezTo>
                  <a:pt x="56" y="41"/>
                  <a:pt x="54" y="44"/>
                  <a:pt x="52" y="47"/>
                </a:cubicBezTo>
                <a:cubicBezTo>
                  <a:pt x="48" y="51"/>
                  <a:pt x="44" y="54"/>
                  <a:pt x="38" y="54"/>
                </a:cubicBezTo>
                <a:cubicBezTo>
                  <a:pt x="38" y="54"/>
                  <a:pt x="38" y="54"/>
                  <a:pt x="38" y="54"/>
                </a:cubicBezTo>
                <a:cubicBezTo>
                  <a:pt x="33" y="54"/>
                  <a:pt x="28" y="51"/>
                  <a:pt x="25" y="47"/>
                </a:cubicBezTo>
                <a:cubicBezTo>
                  <a:pt x="23" y="44"/>
                  <a:pt x="21" y="41"/>
                  <a:pt x="20" y="37"/>
                </a:cubicBezTo>
                <a:close/>
                <a:moveTo>
                  <a:pt x="12" y="108"/>
                </a:moveTo>
                <a:cubicBezTo>
                  <a:pt x="66" y="108"/>
                  <a:pt x="66" y="108"/>
                  <a:pt x="66" y="108"/>
                </a:cubicBezTo>
                <a:cubicBezTo>
                  <a:pt x="63" y="113"/>
                  <a:pt x="63" y="113"/>
                  <a:pt x="63" y="113"/>
                </a:cubicBezTo>
                <a:cubicBezTo>
                  <a:pt x="15" y="113"/>
                  <a:pt x="15" y="113"/>
                  <a:pt x="15" y="113"/>
                </a:cubicBezTo>
                <a:cubicBezTo>
                  <a:pt x="12" y="108"/>
                  <a:pt x="12" y="108"/>
                  <a:pt x="12" y="108"/>
                </a:cubicBezTo>
                <a:close/>
                <a:moveTo>
                  <a:pt x="69" y="67"/>
                </a:moveTo>
                <a:cubicBezTo>
                  <a:pt x="75" y="90"/>
                  <a:pt x="75" y="90"/>
                  <a:pt x="75" y="90"/>
                </a:cubicBezTo>
                <a:cubicBezTo>
                  <a:pt x="77" y="98"/>
                  <a:pt x="76" y="104"/>
                  <a:pt x="67" y="104"/>
                </a:cubicBezTo>
                <a:cubicBezTo>
                  <a:pt x="65" y="104"/>
                  <a:pt x="65" y="104"/>
                  <a:pt x="65" y="104"/>
                </a:cubicBezTo>
                <a:cubicBezTo>
                  <a:pt x="65" y="73"/>
                  <a:pt x="65" y="73"/>
                  <a:pt x="65" y="73"/>
                </a:cubicBezTo>
                <a:cubicBezTo>
                  <a:pt x="41" y="73"/>
                  <a:pt x="41" y="73"/>
                  <a:pt x="41" y="73"/>
                </a:cubicBezTo>
                <a:cubicBezTo>
                  <a:pt x="48" y="57"/>
                  <a:pt x="48" y="57"/>
                  <a:pt x="48" y="57"/>
                </a:cubicBezTo>
                <a:cubicBezTo>
                  <a:pt x="50" y="55"/>
                  <a:pt x="50" y="55"/>
                  <a:pt x="50" y="55"/>
                </a:cubicBezTo>
                <a:cubicBezTo>
                  <a:pt x="64" y="58"/>
                  <a:pt x="64" y="58"/>
                  <a:pt x="64" y="58"/>
                </a:cubicBezTo>
                <a:cubicBezTo>
                  <a:pt x="65" y="58"/>
                  <a:pt x="65" y="58"/>
                  <a:pt x="65" y="58"/>
                </a:cubicBezTo>
                <a:cubicBezTo>
                  <a:pt x="65" y="59"/>
                  <a:pt x="65" y="59"/>
                  <a:pt x="65" y="59"/>
                </a:cubicBezTo>
                <a:cubicBezTo>
                  <a:pt x="67" y="61"/>
                  <a:pt x="68" y="64"/>
                  <a:pt x="69" y="68"/>
                </a:cubicBezTo>
                <a:cubicBezTo>
                  <a:pt x="69" y="67"/>
                  <a:pt x="69" y="67"/>
                  <a:pt x="69" y="67"/>
                </a:cubicBezTo>
                <a:close/>
                <a:moveTo>
                  <a:pt x="13" y="104"/>
                </a:moveTo>
                <a:cubicBezTo>
                  <a:pt x="10" y="104"/>
                  <a:pt x="10" y="104"/>
                  <a:pt x="10" y="104"/>
                </a:cubicBezTo>
                <a:cubicBezTo>
                  <a:pt x="1" y="104"/>
                  <a:pt x="0" y="98"/>
                  <a:pt x="2" y="90"/>
                </a:cubicBezTo>
                <a:cubicBezTo>
                  <a:pt x="8" y="67"/>
                  <a:pt x="8" y="67"/>
                  <a:pt x="8" y="67"/>
                </a:cubicBezTo>
                <a:cubicBezTo>
                  <a:pt x="8" y="64"/>
                  <a:pt x="10" y="61"/>
                  <a:pt x="13" y="58"/>
                </a:cubicBezTo>
                <a:cubicBezTo>
                  <a:pt x="13" y="58"/>
                  <a:pt x="13" y="58"/>
                  <a:pt x="13" y="58"/>
                </a:cubicBezTo>
                <a:cubicBezTo>
                  <a:pt x="14" y="58"/>
                  <a:pt x="14" y="58"/>
                  <a:pt x="14" y="58"/>
                </a:cubicBezTo>
                <a:cubicBezTo>
                  <a:pt x="27" y="55"/>
                  <a:pt x="27" y="55"/>
                  <a:pt x="27" y="55"/>
                </a:cubicBezTo>
                <a:cubicBezTo>
                  <a:pt x="29" y="57"/>
                  <a:pt x="29" y="57"/>
                  <a:pt x="29" y="57"/>
                </a:cubicBezTo>
                <a:cubicBezTo>
                  <a:pt x="37" y="73"/>
                  <a:pt x="37" y="73"/>
                  <a:pt x="37" y="73"/>
                </a:cubicBezTo>
                <a:cubicBezTo>
                  <a:pt x="13" y="73"/>
                  <a:pt x="13" y="73"/>
                  <a:pt x="13" y="73"/>
                </a:cubicBezTo>
                <a:lnTo>
                  <a:pt x="13" y="104"/>
                </a:lnTo>
                <a:close/>
              </a:path>
            </a:pathLst>
          </a:custGeom>
          <a:solidFill>
            <a:srgbClr val="007434"/>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1276298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750"/>
                                        <p:tgtEl>
                                          <p:spTgt spid="6"/>
                                        </p:tgtEl>
                                      </p:cBhvr>
                                    </p:animEffect>
                                  </p:childTnLst>
                                </p:cTn>
                              </p:par>
                            </p:childTnLst>
                          </p:cTn>
                        </p:par>
                        <p:par>
                          <p:cTn id="8" fill="hold">
                            <p:stCondLst>
                              <p:cond delay="275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2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323528" y="1467487"/>
            <a:ext cx="3748791" cy="540543"/>
            <a:chOff x="0" y="-1"/>
            <a:chExt cx="2040938" cy="424155"/>
          </a:xfrm>
        </p:grpSpPr>
        <p:sp>
          <p:nvSpPr>
            <p:cNvPr id="3" name="矩形 32"/>
            <p:cNvSpPr>
              <a:spLocks noChangeArrowheads="1"/>
            </p:cNvSpPr>
            <p:nvPr/>
          </p:nvSpPr>
          <p:spPr bwMode="auto">
            <a:xfrm>
              <a:off x="0" y="-1"/>
              <a:ext cx="384065" cy="424155"/>
            </a:xfrm>
            <a:prstGeom prst="rect">
              <a:avLst/>
            </a:prstGeom>
            <a:solidFill>
              <a:srgbClr val="C00000"/>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pPr algn="ctr"/>
              <a:r>
                <a:rPr lang="en-US" altLang="zh-CN" sz="3200" dirty="0">
                  <a:solidFill>
                    <a:srgbClr val="FFFFFF"/>
                  </a:solidFill>
                  <a:latin typeface="Impact" pitchFamily="34" charset="0"/>
                  <a:ea typeface="微软雅黑" pitchFamily="34" charset="-122"/>
                  <a:sym typeface="Impact" pitchFamily="34" charset="0"/>
                </a:rPr>
                <a:t>5</a:t>
              </a:r>
              <a:endParaRPr lang="zh-CN" altLang="en-US" sz="3200" dirty="0">
                <a:solidFill>
                  <a:srgbClr val="FFFFFF"/>
                </a:solidFill>
                <a:latin typeface="Impact" pitchFamily="34" charset="0"/>
                <a:ea typeface="微软雅黑" pitchFamily="34" charset="-122"/>
                <a:sym typeface="Impact" pitchFamily="34" charset="0"/>
              </a:endParaRPr>
            </a:p>
          </p:txBody>
        </p:sp>
        <p:sp>
          <p:nvSpPr>
            <p:cNvPr id="4" name="矩形 33"/>
            <p:cNvSpPr>
              <a:spLocks noChangeArrowheads="1"/>
            </p:cNvSpPr>
            <p:nvPr/>
          </p:nvSpPr>
          <p:spPr bwMode="auto">
            <a:xfrm>
              <a:off x="384065" y="-1"/>
              <a:ext cx="1656873" cy="424155"/>
            </a:xfrm>
            <a:prstGeom prst="rect">
              <a:avLst/>
            </a:prstGeom>
            <a:solidFill>
              <a:srgbClr val="007434"/>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pPr indent="406400">
                <a:lnSpc>
                  <a:spcPct val="120000"/>
                </a:lnSpc>
              </a:pPr>
              <a:r>
                <a:rPr lang="zh-CN" altLang="en-US" b="1" dirty="0">
                  <a:solidFill>
                    <a:srgbClr val="FFFFFF"/>
                  </a:solidFill>
                  <a:latin typeface="微软雅黑" pitchFamily="34" charset="-122"/>
                  <a:ea typeface="微软雅黑" pitchFamily="34" charset="-122"/>
                </a:rPr>
                <a:t>实施七大任务</a:t>
              </a:r>
              <a:endParaRPr lang="zh-CN" altLang="zh-CN" b="1" dirty="0">
                <a:solidFill>
                  <a:srgbClr val="FFFFFF"/>
                </a:solidFill>
                <a:latin typeface="微软雅黑" pitchFamily="34" charset="-122"/>
                <a:ea typeface="微软雅黑" pitchFamily="34" charset="-122"/>
              </a:endParaRPr>
            </a:p>
          </p:txBody>
        </p:sp>
      </p:grpSp>
      <p:sp>
        <p:nvSpPr>
          <p:cNvPr id="30" name="矩形 29">
            <a:extLst>
              <a:ext uri="{FF2B5EF4-FFF2-40B4-BE49-F238E27FC236}">
                <a16:creationId xmlns:a16="http://schemas.microsoft.com/office/drawing/2014/main" id="{9EDDE4B2-000B-29F7-881D-47B6535A65A2}"/>
              </a:ext>
            </a:extLst>
          </p:cNvPr>
          <p:cNvSpPr/>
          <p:nvPr/>
        </p:nvSpPr>
        <p:spPr>
          <a:xfrm>
            <a:off x="27316" y="708570"/>
            <a:ext cx="4256652" cy="461665"/>
          </a:xfrm>
          <a:prstGeom prst="rect">
            <a:avLst/>
          </a:prstGeom>
        </p:spPr>
        <p:txBody>
          <a:bodyPr wrap="square">
            <a:spAutoFit/>
          </a:bodyPr>
          <a:lstStyle/>
          <a:p>
            <a:pPr marL="0" marR="0" lvl="0" indent="0" defTabSz="914400" eaLnBrk="1" fontAlgn="auto" latinLnBrk="0" hangingPunct="1">
              <a:spcBef>
                <a:spcPts val="0"/>
              </a:spcBef>
              <a:spcAft>
                <a:spcPts val="0"/>
              </a:spcAft>
              <a:buClrTx/>
              <a:buSzTx/>
              <a:buFontTx/>
              <a:buNone/>
              <a:tabLst/>
              <a:defRPr/>
            </a:pPr>
            <a:r>
              <a:rPr kumimoji="0" lang="zh-CN" altLang="en-US" sz="2400" b="1" i="0" u="none" strike="noStrike" kern="0" cap="none" spc="0" normalizeH="0" baseline="0" noProof="0" dirty="0">
                <a:ln>
                  <a:noFill/>
                </a:ln>
                <a:solidFill>
                  <a:schemeClr val="tx2">
                    <a:lumMod val="50000"/>
                  </a:schemeClr>
                </a:solidFill>
                <a:effectLst/>
                <a:uLnTx/>
                <a:uFillTx/>
                <a:latin typeface="微软雅黑" pitchFamily="34" charset="-122"/>
                <a:ea typeface="微软雅黑" pitchFamily="34" charset="-122"/>
              </a:rPr>
              <a:t>三、</a:t>
            </a:r>
            <a:r>
              <a:rPr kumimoji="0" lang="en-US" altLang="zh-CN" sz="2400" b="1" i="0" u="none" strike="noStrike" kern="0" cap="none" spc="0" normalizeH="0" baseline="0" noProof="0" dirty="0">
                <a:ln>
                  <a:noFill/>
                </a:ln>
                <a:solidFill>
                  <a:schemeClr val="tx2">
                    <a:lumMod val="50000"/>
                  </a:schemeClr>
                </a:solidFill>
                <a:effectLst/>
                <a:uLnTx/>
                <a:uFillTx/>
                <a:latin typeface="微软雅黑" pitchFamily="34" charset="-122"/>
                <a:ea typeface="微软雅黑" pitchFamily="34" charset="-122"/>
              </a:rPr>
              <a:t>《</a:t>
            </a:r>
            <a:r>
              <a:rPr kumimoji="0" lang="zh-CN" altLang="en-US" sz="2400" b="1" i="0" u="none" strike="noStrike" kern="0" cap="none" spc="0" normalizeH="0" baseline="0" noProof="0" dirty="0">
                <a:ln>
                  <a:noFill/>
                </a:ln>
                <a:solidFill>
                  <a:schemeClr val="tx2">
                    <a:lumMod val="50000"/>
                  </a:schemeClr>
                </a:solidFill>
                <a:effectLst/>
                <a:uLnTx/>
                <a:uFillTx/>
                <a:latin typeface="微软雅黑" pitchFamily="34" charset="-122"/>
                <a:ea typeface="微软雅黑" pitchFamily="34" charset="-122"/>
              </a:rPr>
              <a:t>规划</a:t>
            </a:r>
            <a:r>
              <a:rPr kumimoji="0" lang="en-US" altLang="zh-CN" sz="2400" b="1" i="0" u="none" strike="noStrike" kern="0" cap="none" spc="0" normalizeH="0" baseline="0" noProof="0" dirty="0">
                <a:ln>
                  <a:noFill/>
                </a:ln>
                <a:solidFill>
                  <a:schemeClr val="tx2">
                    <a:lumMod val="50000"/>
                  </a:schemeClr>
                </a:solidFill>
                <a:effectLst/>
                <a:uLnTx/>
                <a:uFillTx/>
                <a:latin typeface="微软雅黑" pitchFamily="34" charset="-122"/>
                <a:ea typeface="微软雅黑" pitchFamily="34" charset="-122"/>
              </a:rPr>
              <a:t>》</a:t>
            </a:r>
            <a:r>
              <a:rPr kumimoji="0" lang="zh-CN" altLang="en-US" sz="2400" b="1" i="0" u="none" strike="noStrike" kern="0" cap="none" spc="0" normalizeH="0" baseline="0" noProof="0" dirty="0">
                <a:ln>
                  <a:noFill/>
                </a:ln>
                <a:solidFill>
                  <a:schemeClr val="tx2">
                    <a:lumMod val="50000"/>
                  </a:schemeClr>
                </a:solidFill>
                <a:effectLst/>
                <a:uLnTx/>
                <a:uFillTx/>
                <a:latin typeface="微软雅黑" pitchFamily="34" charset="-122"/>
                <a:ea typeface="微软雅黑" pitchFamily="34" charset="-122"/>
              </a:rPr>
              <a:t>主要内容及任务</a:t>
            </a:r>
            <a:endParaRPr kumimoji="0" lang="zh-CN" altLang="en-US" sz="2400" b="0" i="0" u="none" strike="noStrike" kern="0" cap="none" spc="0" normalizeH="0" baseline="0" noProof="0" dirty="0">
              <a:ln>
                <a:noFill/>
              </a:ln>
              <a:solidFill>
                <a:schemeClr val="tx2">
                  <a:lumMod val="50000"/>
                </a:schemeClr>
              </a:solidFill>
              <a:effectLst/>
              <a:uLnTx/>
              <a:uFillTx/>
              <a:latin typeface="Impact" pitchFamily="34" charset="0"/>
              <a:ea typeface="微软雅黑" pitchFamily="34" charset="-122"/>
            </a:endParaRPr>
          </a:p>
        </p:txBody>
      </p:sp>
      <p:grpSp>
        <p:nvGrpSpPr>
          <p:cNvPr id="37" name="组合 36">
            <a:extLst>
              <a:ext uri="{FF2B5EF4-FFF2-40B4-BE49-F238E27FC236}">
                <a16:creationId xmlns:a16="http://schemas.microsoft.com/office/drawing/2014/main" id="{F1530880-F2BE-A7C5-E513-708DCE61B3CF}"/>
              </a:ext>
            </a:extLst>
          </p:cNvPr>
          <p:cNvGrpSpPr/>
          <p:nvPr/>
        </p:nvGrpSpPr>
        <p:grpSpPr>
          <a:xfrm>
            <a:off x="155781" y="1832537"/>
            <a:ext cx="2567999" cy="3013876"/>
            <a:chOff x="3015484" y="947682"/>
            <a:chExt cx="2689079" cy="2874644"/>
          </a:xfrm>
        </p:grpSpPr>
        <p:pic>
          <p:nvPicPr>
            <p:cNvPr id="38" name="Picture 8" descr="阴影5">
              <a:extLst>
                <a:ext uri="{FF2B5EF4-FFF2-40B4-BE49-F238E27FC236}">
                  <a16:creationId xmlns:a16="http://schemas.microsoft.com/office/drawing/2014/main" id="{D4DE5ACA-F8FB-7FAF-D824-B39B655716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5484" y="1972540"/>
              <a:ext cx="2689079" cy="14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AutoShape 9">
              <a:extLst>
                <a:ext uri="{FF2B5EF4-FFF2-40B4-BE49-F238E27FC236}">
                  <a16:creationId xmlns:a16="http://schemas.microsoft.com/office/drawing/2014/main" id="{8750786F-50F9-C762-0799-17A60A71544B}"/>
                </a:ext>
              </a:extLst>
            </p:cNvPr>
            <p:cNvSpPr>
              <a:spLocks noChangeArrowheads="1"/>
            </p:cNvSpPr>
            <p:nvPr/>
          </p:nvSpPr>
          <p:spPr bwMode="auto">
            <a:xfrm>
              <a:off x="3034288" y="1378848"/>
              <a:ext cx="2621919" cy="2443478"/>
            </a:xfrm>
            <a:prstGeom prst="roundRect">
              <a:avLst>
                <a:gd name="adj" fmla="val 5630"/>
              </a:avLst>
            </a:prstGeom>
            <a:gradFill rotWithShape="1">
              <a:gsLst>
                <a:gs pos="0">
                  <a:srgbClr val="FFFFFF"/>
                </a:gs>
                <a:gs pos="100000">
                  <a:srgbClr val="D8D8D8"/>
                </a:gs>
              </a:gsLst>
              <a:lin ang="5400000" scaled="1"/>
            </a:gradFill>
            <a:ln w="6350">
              <a:solidFill>
                <a:srgbClr val="C0C0C0"/>
              </a:solidFill>
              <a:round/>
              <a:headEnd/>
              <a:tailEnd/>
            </a:ln>
          </p:spPr>
          <p:txBody>
            <a:bodyPr wrap="none" anchor="ctr"/>
            <a:lstStyle/>
            <a:p>
              <a:pPr marL="0" marR="0" lvl="0" indent="0" defTabSz="914400" eaLnBrk="1" fontAlgn="auto" latinLnBrk="0" hangingPunct="1">
                <a:spcBef>
                  <a:spcPct val="20000"/>
                </a:spcBef>
                <a:spcAft>
                  <a:spcPts val="0"/>
                </a:spcAft>
                <a:buClr>
                  <a:srgbClr val="E1B40C"/>
                </a:buClr>
                <a:buSzTx/>
                <a:buFont typeface="微软雅黑" pitchFamily="34" charset="-122"/>
                <a:buNone/>
                <a:tabLst/>
                <a:defRPr/>
              </a:pPr>
              <a:endParaRPr kumimoji="0" lang="zh-CN" altLang="en-US" sz="900" b="0" i="0" u="none" strike="noStrike" kern="0" cap="none" spc="0" normalizeH="0" baseline="0" noProof="0" dirty="0">
                <a:ln>
                  <a:noFill/>
                </a:ln>
                <a:solidFill>
                  <a:sysClr val="windowText" lastClr="000000"/>
                </a:solidFill>
                <a:effectLst/>
                <a:uLnTx/>
                <a:uFillTx/>
                <a:latin typeface="微软雅黑" pitchFamily="34" charset="-122"/>
              </a:endParaRPr>
            </a:p>
          </p:txBody>
        </p:sp>
        <p:sp>
          <p:nvSpPr>
            <p:cNvPr id="40" name="Oval 8">
              <a:extLst>
                <a:ext uri="{FF2B5EF4-FFF2-40B4-BE49-F238E27FC236}">
                  <a16:creationId xmlns:a16="http://schemas.microsoft.com/office/drawing/2014/main" id="{10CC43B5-8C16-E028-37D7-3B32091AC86F}"/>
                </a:ext>
              </a:extLst>
            </p:cNvPr>
            <p:cNvSpPr>
              <a:spLocks noChangeAspect="1" noChangeArrowheads="1"/>
            </p:cNvSpPr>
            <p:nvPr/>
          </p:nvSpPr>
          <p:spPr bwMode="auto">
            <a:xfrm>
              <a:off x="3132342" y="1329150"/>
              <a:ext cx="482207" cy="233716"/>
            </a:xfrm>
            <a:prstGeom prst="ellipse">
              <a:avLst/>
            </a:prstGeom>
            <a:gradFill rotWithShape="1">
              <a:gsLst>
                <a:gs pos="0">
                  <a:srgbClr val="000000">
                    <a:alpha val="5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a typeface="PMingLiU" pitchFamily="18" charset="-120"/>
              </a:endParaRPr>
            </a:p>
          </p:txBody>
        </p:sp>
        <p:sp>
          <p:nvSpPr>
            <p:cNvPr id="41" name="Arc 9">
              <a:extLst>
                <a:ext uri="{FF2B5EF4-FFF2-40B4-BE49-F238E27FC236}">
                  <a16:creationId xmlns:a16="http://schemas.microsoft.com/office/drawing/2014/main" id="{DEA84ABA-EB94-3190-FFC4-89D093907242}"/>
                </a:ext>
              </a:extLst>
            </p:cNvPr>
            <p:cNvSpPr>
              <a:spLocks/>
            </p:cNvSpPr>
            <p:nvPr/>
          </p:nvSpPr>
          <p:spPr bwMode="auto">
            <a:xfrm>
              <a:off x="3141744" y="1229753"/>
              <a:ext cx="466090" cy="256550"/>
            </a:xfrm>
            <a:custGeom>
              <a:avLst/>
              <a:gdLst>
                <a:gd name="T0" fmla="*/ 550850 w 43195"/>
                <a:gd name="T1" fmla="*/ 33244 h 23732"/>
                <a:gd name="T2" fmla="*/ 275463 w 43195"/>
                <a:gd name="T3" fmla="*/ 303212 h 23732"/>
                <a:gd name="T4" fmla="*/ 0 w 43195"/>
                <a:gd name="T5" fmla="*/ 27240 h 23732"/>
                <a:gd name="T6" fmla="*/ 1339 w 43195"/>
                <a:gd name="T7" fmla="*/ 0 h 23732"/>
                <a:gd name="T8" fmla="*/ 550850 w 43195"/>
                <a:gd name="T9" fmla="*/ 33244 h 23732"/>
                <a:gd name="T10" fmla="*/ 275463 w 43195"/>
                <a:gd name="T11" fmla="*/ 303212 h 23732"/>
                <a:gd name="T12" fmla="*/ 0 w 43195"/>
                <a:gd name="T13" fmla="*/ 27240 h 23732"/>
                <a:gd name="T14" fmla="*/ 1339 w 43195"/>
                <a:gd name="T15" fmla="*/ 0 h 23732"/>
                <a:gd name="T16" fmla="*/ 275463 w 43195"/>
                <a:gd name="T17" fmla="*/ 27240 h 23732"/>
                <a:gd name="T18" fmla="*/ 550850 w 43195"/>
                <a:gd name="T19" fmla="*/ 33244 h 23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95"/>
                <a:gd name="T31" fmla="*/ 0 h 23732"/>
                <a:gd name="T32" fmla="*/ 43195 w 43195"/>
                <a:gd name="T33" fmla="*/ 23732 h 237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rgbClr val="00743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Text" lastClr="000000"/>
                </a:solidFill>
                <a:effectLst/>
                <a:uLnTx/>
                <a:uFillTx/>
              </a:endParaRPr>
            </a:p>
          </p:txBody>
        </p:sp>
        <p:sp>
          <p:nvSpPr>
            <p:cNvPr id="42" name="Oval 10">
              <a:extLst>
                <a:ext uri="{FF2B5EF4-FFF2-40B4-BE49-F238E27FC236}">
                  <a16:creationId xmlns:a16="http://schemas.microsoft.com/office/drawing/2014/main" id="{08F890AE-A961-A95F-C040-46C12469EF35}"/>
                </a:ext>
              </a:extLst>
            </p:cNvPr>
            <p:cNvSpPr>
              <a:spLocks noChangeAspect="1" noChangeArrowheads="1"/>
            </p:cNvSpPr>
            <p:nvPr/>
          </p:nvSpPr>
          <p:spPr bwMode="auto">
            <a:xfrm>
              <a:off x="3132342" y="1134386"/>
              <a:ext cx="482207" cy="235060"/>
            </a:xfrm>
            <a:prstGeom prst="ellipse">
              <a:avLst/>
            </a:prstGeom>
            <a:solidFill>
              <a:srgbClr val="00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Text" lastClr="000000"/>
                </a:solidFill>
                <a:effectLst/>
                <a:uLnTx/>
                <a:uFillTx/>
              </a:endParaRPr>
            </a:p>
          </p:txBody>
        </p:sp>
        <p:grpSp>
          <p:nvGrpSpPr>
            <p:cNvPr id="43" name="Group 10">
              <a:extLst>
                <a:ext uri="{FF2B5EF4-FFF2-40B4-BE49-F238E27FC236}">
                  <a16:creationId xmlns:a16="http://schemas.microsoft.com/office/drawing/2014/main" id="{3B6BA8AA-D0A3-E2D2-AB91-EA0D84E57D0F}"/>
                </a:ext>
              </a:extLst>
            </p:cNvPr>
            <p:cNvGrpSpPr>
              <a:grpSpLocks/>
            </p:cNvGrpSpPr>
            <p:nvPr/>
          </p:nvGrpSpPr>
          <p:grpSpPr bwMode="auto">
            <a:xfrm>
              <a:off x="3321732" y="947682"/>
              <a:ext cx="108799" cy="300876"/>
              <a:chOff x="0" y="0"/>
              <a:chExt cx="203" cy="567"/>
            </a:xfrm>
          </p:grpSpPr>
          <p:grpSp>
            <p:nvGrpSpPr>
              <p:cNvPr id="45" name="Group 11">
                <a:extLst>
                  <a:ext uri="{FF2B5EF4-FFF2-40B4-BE49-F238E27FC236}">
                    <a16:creationId xmlns:a16="http://schemas.microsoft.com/office/drawing/2014/main" id="{CB612916-11E5-FD21-6B3B-04AB43F06D8E}"/>
                  </a:ext>
                </a:extLst>
              </p:cNvPr>
              <p:cNvGrpSpPr>
                <a:grpSpLocks/>
              </p:cNvGrpSpPr>
              <p:nvPr/>
            </p:nvGrpSpPr>
            <p:grpSpPr bwMode="auto">
              <a:xfrm>
                <a:off x="47" y="245"/>
                <a:ext cx="108" cy="322"/>
                <a:chOff x="0" y="0"/>
                <a:chExt cx="567" cy="1701"/>
              </a:xfrm>
            </p:grpSpPr>
            <p:sp>
              <p:nvSpPr>
                <p:cNvPr id="48" name="AutoShape 13">
                  <a:extLst>
                    <a:ext uri="{FF2B5EF4-FFF2-40B4-BE49-F238E27FC236}">
                      <a16:creationId xmlns:a16="http://schemas.microsoft.com/office/drawing/2014/main" id="{DB0FF404-5F3A-9E0B-D2D6-797738F1904E}"/>
                    </a:ext>
                  </a:extLst>
                </p:cNvPr>
                <p:cNvSpPr>
                  <a:spLocks noChangeArrowheads="1"/>
                </p:cNvSpPr>
                <p:nvPr/>
              </p:nvSpPr>
              <p:spPr bwMode="auto">
                <a:xfrm rot="5400000">
                  <a:off x="-726"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eaLnBrk="1" fontAlgn="auto" latinLnBrk="1" hangingPunct="1">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sp>
              <p:nvSpPr>
                <p:cNvPr id="49" name="AutoShape 14">
                  <a:extLst>
                    <a:ext uri="{FF2B5EF4-FFF2-40B4-BE49-F238E27FC236}">
                      <a16:creationId xmlns:a16="http://schemas.microsoft.com/office/drawing/2014/main" id="{0CD21DE5-A555-E225-18F6-2212ECBD2ECE}"/>
                    </a:ext>
                  </a:extLst>
                </p:cNvPr>
                <p:cNvSpPr>
                  <a:spLocks noChangeArrowheads="1"/>
                </p:cNvSpPr>
                <p:nvPr/>
              </p:nvSpPr>
              <p:spPr bwMode="auto">
                <a:xfrm rot="5400000">
                  <a:off x="-409"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eaLnBrk="1" fontAlgn="auto" latinLnBrk="1" hangingPunct="1">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grpSp>
          <p:sp>
            <p:nvSpPr>
              <p:cNvPr id="46" name="AutoShape 15">
                <a:extLst>
                  <a:ext uri="{FF2B5EF4-FFF2-40B4-BE49-F238E27FC236}">
                    <a16:creationId xmlns:a16="http://schemas.microsoft.com/office/drawing/2014/main" id="{D4E64EE0-A46F-2CB4-8524-3EFFCBD7BFB5}"/>
                  </a:ext>
                </a:extLst>
              </p:cNvPr>
              <p:cNvSpPr>
                <a:spLocks noChangeArrowheads="1"/>
              </p:cNvSpPr>
              <p:nvPr/>
            </p:nvSpPr>
            <p:spPr bwMode="auto">
              <a:xfrm rot="10800000">
                <a:off x="0" y="125"/>
                <a:ext cx="203" cy="206"/>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sp>
            <p:nvSpPr>
              <p:cNvPr id="47" name="AutoShape 16">
                <a:extLst>
                  <a:ext uri="{FF2B5EF4-FFF2-40B4-BE49-F238E27FC236}">
                    <a16:creationId xmlns:a16="http://schemas.microsoft.com/office/drawing/2014/main" id="{DC0B364A-8287-D306-70FE-8F5103FF27B9}"/>
                  </a:ext>
                </a:extLst>
              </p:cNvPr>
              <p:cNvSpPr>
                <a:spLocks noChangeArrowheads="1"/>
              </p:cNvSpPr>
              <p:nvPr/>
            </p:nvSpPr>
            <p:spPr bwMode="auto">
              <a:xfrm rot="8100000">
                <a:off x="49" y="0"/>
                <a:ext cx="105" cy="10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grpSp>
        <p:sp>
          <p:nvSpPr>
            <p:cNvPr id="44" name="AutoShape 19">
              <a:extLst>
                <a:ext uri="{FF2B5EF4-FFF2-40B4-BE49-F238E27FC236}">
                  <a16:creationId xmlns:a16="http://schemas.microsoft.com/office/drawing/2014/main" id="{D49CEC29-AC3A-B9B7-0366-E81E930C715C}"/>
                </a:ext>
              </a:extLst>
            </p:cNvPr>
            <p:cNvSpPr>
              <a:spLocks noChangeArrowheads="1"/>
            </p:cNvSpPr>
            <p:nvPr/>
          </p:nvSpPr>
          <p:spPr bwMode="auto">
            <a:xfrm>
              <a:off x="3750212" y="1201546"/>
              <a:ext cx="1681682" cy="253865"/>
            </a:xfrm>
            <a:prstGeom prst="roundRect">
              <a:avLst>
                <a:gd name="adj" fmla="val 5630"/>
              </a:avLst>
            </a:prstGeom>
            <a:solidFill>
              <a:srgbClr val="00743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zh-CN" sz="1050" kern="100" dirty="0">
                  <a:solidFill>
                    <a:schemeClr val="bg1"/>
                  </a:solidFill>
                  <a:latin typeface="Times New Roman" panose="02020603050405020304" pitchFamily="18" charset="0"/>
                  <a:ea typeface="方正仿宋_GBK"/>
                </a:rPr>
                <a:t>4</a:t>
              </a:r>
              <a:r>
                <a:rPr lang="en-US" altLang="zh-CN" sz="1050" kern="100" dirty="0">
                  <a:solidFill>
                    <a:schemeClr val="bg1"/>
                  </a:solidFill>
                  <a:effectLst/>
                  <a:latin typeface="Times New Roman" panose="02020603050405020304" pitchFamily="18" charset="0"/>
                  <a:ea typeface="方正仿宋_GBK"/>
                </a:rPr>
                <a:t>.</a:t>
              </a:r>
              <a:r>
                <a:rPr lang="zh-CN" altLang="zh-CN" sz="1200" b="1" kern="100" dirty="0">
                  <a:solidFill>
                    <a:schemeClr val="bg1"/>
                  </a:solidFill>
                  <a:latin typeface="Times New Roman" panose="02020603050405020304" pitchFamily="18" charset="0"/>
                  <a:cs typeface="Times New Roman" panose="02020603050405020304" pitchFamily="18" charset="0"/>
                </a:rPr>
                <a:t>加强野生动植物保护</a:t>
              </a:r>
              <a:endParaRPr lang="zh-CN" altLang="en-US" sz="1200" b="1" kern="100" dirty="0">
                <a:solidFill>
                  <a:schemeClr val="bg1"/>
                </a:solidFill>
                <a:latin typeface="Times New Roman" panose="02020603050405020304" pitchFamily="18" charset="0"/>
                <a:cs typeface="Times New Roman" panose="02020603050405020304" pitchFamily="18" charset="0"/>
                <a:sym typeface="Arial" pitchFamily="34" charset="0"/>
              </a:endParaRPr>
            </a:p>
          </p:txBody>
        </p:sp>
      </p:grpSp>
      <p:sp>
        <p:nvSpPr>
          <p:cNvPr id="51" name="文本框 50">
            <a:extLst>
              <a:ext uri="{FF2B5EF4-FFF2-40B4-BE49-F238E27FC236}">
                <a16:creationId xmlns:a16="http://schemas.microsoft.com/office/drawing/2014/main" id="{58D807F2-5025-1843-7E79-AF2BE6AB3A02}"/>
              </a:ext>
            </a:extLst>
          </p:cNvPr>
          <p:cNvSpPr txBox="1"/>
          <p:nvPr/>
        </p:nvSpPr>
        <p:spPr>
          <a:xfrm>
            <a:off x="247909" y="2454399"/>
            <a:ext cx="2312436" cy="1914435"/>
          </a:xfrm>
          <a:prstGeom prst="rect">
            <a:avLst/>
          </a:prstGeom>
          <a:noFill/>
        </p:spPr>
        <p:txBody>
          <a:bodyPr wrap="square">
            <a:spAutoFit/>
          </a:bodyPr>
          <a:lstStyle/>
          <a:p>
            <a:pPr indent="406400" algn="just">
              <a:lnSpc>
                <a:spcPct val="150000"/>
              </a:lnSpc>
            </a:pPr>
            <a:r>
              <a:rPr lang="zh-CN" altLang="zh-CN" sz="1000" kern="100" dirty="0">
                <a:effectLst/>
                <a:latin typeface="Times New Roman" panose="02020603050405020304" pitchFamily="18" charset="0"/>
                <a:ea typeface="方正仿宋_GBK"/>
                <a:cs typeface="Times New Roman" panose="02020603050405020304" pitchFamily="18" charset="0"/>
              </a:rPr>
              <a:t>开展珍稀濒危动植物保护，古树名木保护，自然保护小区建设，全面保护野生动植物资源，加强野生动植物管理，坚决打击破坏野生动植物的行为，禁止滥食野生动物，通过保护小区的建设，有效保护极小种群物种，通过人工扩繁，物种资源得到科学合理的利用。</a:t>
            </a:r>
            <a:endParaRPr lang="zh-CN" altLang="zh-CN" sz="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52" name="组合 51">
            <a:extLst>
              <a:ext uri="{FF2B5EF4-FFF2-40B4-BE49-F238E27FC236}">
                <a16:creationId xmlns:a16="http://schemas.microsoft.com/office/drawing/2014/main" id="{81112AB8-8F39-7A34-9FE8-7BDEE344122E}"/>
              </a:ext>
            </a:extLst>
          </p:cNvPr>
          <p:cNvGrpSpPr/>
          <p:nvPr/>
        </p:nvGrpSpPr>
        <p:grpSpPr>
          <a:xfrm>
            <a:off x="2947400" y="1849891"/>
            <a:ext cx="3203419" cy="3016597"/>
            <a:chOff x="3015484" y="947682"/>
            <a:chExt cx="2689079" cy="2874643"/>
          </a:xfrm>
        </p:grpSpPr>
        <p:pic>
          <p:nvPicPr>
            <p:cNvPr id="53" name="Picture 8" descr="阴影5">
              <a:extLst>
                <a:ext uri="{FF2B5EF4-FFF2-40B4-BE49-F238E27FC236}">
                  <a16:creationId xmlns:a16="http://schemas.microsoft.com/office/drawing/2014/main" id="{0121B246-94F9-A2EC-B915-E224B51837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5484" y="1972540"/>
              <a:ext cx="2689079" cy="14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AutoShape 9">
              <a:extLst>
                <a:ext uri="{FF2B5EF4-FFF2-40B4-BE49-F238E27FC236}">
                  <a16:creationId xmlns:a16="http://schemas.microsoft.com/office/drawing/2014/main" id="{877ACA56-87B9-5CD9-E8E9-95A3D9E1B95E}"/>
                </a:ext>
              </a:extLst>
            </p:cNvPr>
            <p:cNvSpPr>
              <a:spLocks noChangeArrowheads="1"/>
            </p:cNvSpPr>
            <p:nvPr/>
          </p:nvSpPr>
          <p:spPr bwMode="auto">
            <a:xfrm>
              <a:off x="3034289" y="1378847"/>
              <a:ext cx="2401804" cy="2443478"/>
            </a:xfrm>
            <a:prstGeom prst="roundRect">
              <a:avLst>
                <a:gd name="adj" fmla="val 5630"/>
              </a:avLst>
            </a:prstGeom>
            <a:gradFill rotWithShape="1">
              <a:gsLst>
                <a:gs pos="0">
                  <a:srgbClr val="FFFFFF"/>
                </a:gs>
                <a:gs pos="100000">
                  <a:srgbClr val="D8D8D8"/>
                </a:gs>
              </a:gsLst>
              <a:lin ang="5400000" scaled="1"/>
            </a:gradFill>
            <a:ln w="6350">
              <a:solidFill>
                <a:srgbClr val="C0C0C0"/>
              </a:solidFill>
              <a:round/>
              <a:headEnd/>
              <a:tailEnd/>
            </a:ln>
          </p:spPr>
          <p:txBody>
            <a:bodyPr wrap="none" anchor="ctr"/>
            <a:lstStyle/>
            <a:p>
              <a:pPr marL="0" marR="0" lvl="0" indent="0" defTabSz="914400" eaLnBrk="1" fontAlgn="auto" latinLnBrk="0" hangingPunct="1">
                <a:spcBef>
                  <a:spcPct val="20000"/>
                </a:spcBef>
                <a:spcAft>
                  <a:spcPts val="0"/>
                </a:spcAft>
                <a:buClr>
                  <a:srgbClr val="E1B40C"/>
                </a:buClr>
                <a:buSzTx/>
                <a:buFont typeface="微软雅黑" pitchFamily="34" charset="-122"/>
                <a:buNone/>
                <a:tabLst/>
                <a:defRPr/>
              </a:pPr>
              <a:endParaRPr kumimoji="0" lang="zh-CN" altLang="en-US" sz="900" b="0" i="0" u="none" strike="noStrike" kern="0" cap="none" spc="0" normalizeH="0" baseline="0" noProof="0" dirty="0">
                <a:ln>
                  <a:noFill/>
                </a:ln>
                <a:solidFill>
                  <a:sysClr val="windowText" lastClr="000000"/>
                </a:solidFill>
                <a:effectLst/>
                <a:uLnTx/>
                <a:uFillTx/>
                <a:latin typeface="微软雅黑" pitchFamily="34" charset="-122"/>
              </a:endParaRPr>
            </a:p>
          </p:txBody>
        </p:sp>
        <p:sp>
          <p:nvSpPr>
            <p:cNvPr id="55" name="Oval 8">
              <a:extLst>
                <a:ext uri="{FF2B5EF4-FFF2-40B4-BE49-F238E27FC236}">
                  <a16:creationId xmlns:a16="http://schemas.microsoft.com/office/drawing/2014/main" id="{C83FFF98-C256-8205-8D7B-2B86F467FC00}"/>
                </a:ext>
              </a:extLst>
            </p:cNvPr>
            <p:cNvSpPr>
              <a:spLocks noChangeAspect="1" noChangeArrowheads="1"/>
            </p:cNvSpPr>
            <p:nvPr/>
          </p:nvSpPr>
          <p:spPr bwMode="auto">
            <a:xfrm>
              <a:off x="3132342" y="1329150"/>
              <a:ext cx="482207" cy="233716"/>
            </a:xfrm>
            <a:prstGeom prst="ellipse">
              <a:avLst/>
            </a:prstGeom>
            <a:gradFill rotWithShape="1">
              <a:gsLst>
                <a:gs pos="0">
                  <a:srgbClr val="000000">
                    <a:alpha val="5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a typeface="PMingLiU" pitchFamily="18" charset="-120"/>
              </a:endParaRPr>
            </a:p>
          </p:txBody>
        </p:sp>
        <p:sp>
          <p:nvSpPr>
            <p:cNvPr id="56" name="Arc 9">
              <a:extLst>
                <a:ext uri="{FF2B5EF4-FFF2-40B4-BE49-F238E27FC236}">
                  <a16:creationId xmlns:a16="http://schemas.microsoft.com/office/drawing/2014/main" id="{0BD33BCB-53A8-19FC-A6B6-B5AA60B4B3B5}"/>
                </a:ext>
              </a:extLst>
            </p:cNvPr>
            <p:cNvSpPr>
              <a:spLocks/>
            </p:cNvSpPr>
            <p:nvPr/>
          </p:nvSpPr>
          <p:spPr bwMode="auto">
            <a:xfrm>
              <a:off x="3141744" y="1229753"/>
              <a:ext cx="466090" cy="256550"/>
            </a:xfrm>
            <a:custGeom>
              <a:avLst/>
              <a:gdLst>
                <a:gd name="T0" fmla="*/ 550850 w 43195"/>
                <a:gd name="T1" fmla="*/ 33244 h 23732"/>
                <a:gd name="T2" fmla="*/ 275463 w 43195"/>
                <a:gd name="T3" fmla="*/ 303212 h 23732"/>
                <a:gd name="T4" fmla="*/ 0 w 43195"/>
                <a:gd name="T5" fmla="*/ 27240 h 23732"/>
                <a:gd name="T6" fmla="*/ 1339 w 43195"/>
                <a:gd name="T7" fmla="*/ 0 h 23732"/>
                <a:gd name="T8" fmla="*/ 550850 w 43195"/>
                <a:gd name="T9" fmla="*/ 33244 h 23732"/>
                <a:gd name="T10" fmla="*/ 275463 w 43195"/>
                <a:gd name="T11" fmla="*/ 303212 h 23732"/>
                <a:gd name="T12" fmla="*/ 0 w 43195"/>
                <a:gd name="T13" fmla="*/ 27240 h 23732"/>
                <a:gd name="T14" fmla="*/ 1339 w 43195"/>
                <a:gd name="T15" fmla="*/ 0 h 23732"/>
                <a:gd name="T16" fmla="*/ 275463 w 43195"/>
                <a:gd name="T17" fmla="*/ 27240 h 23732"/>
                <a:gd name="T18" fmla="*/ 550850 w 43195"/>
                <a:gd name="T19" fmla="*/ 33244 h 23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95"/>
                <a:gd name="T31" fmla="*/ 0 h 23732"/>
                <a:gd name="T32" fmla="*/ 43195 w 43195"/>
                <a:gd name="T33" fmla="*/ 23732 h 237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rgbClr val="00743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Text" lastClr="000000"/>
                </a:solidFill>
                <a:effectLst/>
                <a:uLnTx/>
                <a:uFillTx/>
              </a:endParaRPr>
            </a:p>
          </p:txBody>
        </p:sp>
        <p:sp>
          <p:nvSpPr>
            <p:cNvPr id="57" name="Oval 10">
              <a:extLst>
                <a:ext uri="{FF2B5EF4-FFF2-40B4-BE49-F238E27FC236}">
                  <a16:creationId xmlns:a16="http://schemas.microsoft.com/office/drawing/2014/main" id="{11F5F3DD-B62F-0096-DDF2-66C0C61A3B34}"/>
                </a:ext>
              </a:extLst>
            </p:cNvPr>
            <p:cNvSpPr>
              <a:spLocks noChangeAspect="1" noChangeArrowheads="1"/>
            </p:cNvSpPr>
            <p:nvPr/>
          </p:nvSpPr>
          <p:spPr bwMode="auto">
            <a:xfrm>
              <a:off x="3132342" y="1134386"/>
              <a:ext cx="482207" cy="235060"/>
            </a:xfrm>
            <a:prstGeom prst="ellipse">
              <a:avLst/>
            </a:prstGeom>
            <a:solidFill>
              <a:srgbClr val="00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Text" lastClr="000000"/>
                </a:solidFill>
                <a:effectLst/>
                <a:uLnTx/>
                <a:uFillTx/>
              </a:endParaRPr>
            </a:p>
          </p:txBody>
        </p:sp>
        <p:grpSp>
          <p:nvGrpSpPr>
            <p:cNvPr id="58" name="Group 10">
              <a:extLst>
                <a:ext uri="{FF2B5EF4-FFF2-40B4-BE49-F238E27FC236}">
                  <a16:creationId xmlns:a16="http://schemas.microsoft.com/office/drawing/2014/main" id="{19B15E32-9214-440C-4EA2-BCAF33E9D684}"/>
                </a:ext>
              </a:extLst>
            </p:cNvPr>
            <p:cNvGrpSpPr>
              <a:grpSpLocks/>
            </p:cNvGrpSpPr>
            <p:nvPr/>
          </p:nvGrpSpPr>
          <p:grpSpPr bwMode="auto">
            <a:xfrm>
              <a:off x="3321732" y="947682"/>
              <a:ext cx="108799" cy="300876"/>
              <a:chOff x="0" y="0"/>
              <a:chExt cx="203" cy="567"/>
            </a:xfrm>
          </p:grpSpPr>
          <p:grpSp>
            <p:nvGrpSpPr>
              <p:cNvPr id="60" name="Group 11">
                <a:extLst>
                  <a:ext uri="{FF2B5EF4-FFF2-40B4-BE49-F238E27FC236}">
                    <a16:creationId xmlns:a16="http://schemas.microsoft.com/office/drawing/2014/main" id="{DEF631A4-3E42-6CB2-0813-BDC0B1540468}"/>
                  </a:ext>
                </a:extLst>
              </p:cNvPr>
              <p:cNvGrpSpPr>
                <a:grpSpLocks/>
              </p:cNvGrpSpPr>
              <p:nvPr/>
            </p:nvGrpSpPr>
            <p:grpSpPr bwMode="auto">
              <a:xfrm>
                <a:off x="47" y="245"/>
                <a:ext cx="108" cy="322"/>
                <a:chOff x="0" y="0"/>
                <a:chExt cx="567" cy="1701"/>
              </a:xfrm>
            </p:grpSpPr>
            <p:sp>
              <p:nvSpPr>
                <p:cNvPr id="63" name="AutoShape 13">
                  <a:extLst>
                    <a:ext uri="{FF2B5EF4-FFF2-40B4-BE49-F238E27FC236}">
                      <a16:creationId xmlns:a16="http://schemas.microsoft.com/office/drawing/2014/main" id="{9A34C20D-2082-5A7D-C472-10026F465848}"/>
                    </a:ext>
                  </a:extLst>
                </p:cNvPr>
                <p:cNvSpPr>
                  <a:spLocks noChangeArrowheads="1"/>
                </p:cNvSpPr>
                <p:nvPr/>
              </p:nvSpPr>
              <p:spPr bwMode="auto">
                <a:xfrm rot="5400000">
                  <a:off x="-726"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eaLnBrk="1" fontAlgn="auto" latinLnBrk="1" hangingPunct="1">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sp>
              <p:nvSpPr>
                <p:cNvPr id="64" name="AutoShape 14">
                  <a:extLst>
                    <a:ext uri="{FF2B5EF4-FFF2-40B4-BE49-F238E27FC236}">
                      <a16:creationId xmlns:a16="http://schemas.microsoft.com/office/drawing/2014/main" id="{C4137050-E7CB-C87C-E720-74B416890EC0}"/>
                    </a:ext>
                  </a:extLst>
                </p:cNvPr>
                <p:cNvSpPr>
                  <a:spLocks noChangeArrowheads="1"/>
                </p:cNvSpPr>
                <p:nvPr/>
              </p:nvSpPr>
              <p:spPr bwMode="auto">
                <a:xfrm rot="5400000">
                  <a:off x="-409"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eaLnBrk="1" fontAlgn="auto" latinLnBrk="1" hangingPunct="1">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grpSp>
          <p:sp>
            <p:nvSpPr>
              <p:cNvPr id="61" name="AutoShape 15">
                <a:extLst>
                  <a:ext uri="{FF2B5EF4-FFF2-40B4-BE49-F238E27FC236}">
                    <a16:creationId xmlns:a16="http://schemas.microsoft.com/office/drawing/2014/main" id="{DB1EC80B-136C-7471-5EA8-134039F1B199}"/>
                  </a:ext>
                </a:extLst>
              </p:cNvPr>
              <p:cNvSpPr>
                <a:spLocks noChangeArrowheads="1"/>
              </p:cNvSpPr>
              <p:nvPr/>
            </p:nvSpPr>
            <p:spPr bwMode="auto">
              <a:xfrm rot="10800000">
                <a:off x="0" y="125"/>
                <a:ext cx="203" cy="206"/>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sp>
            <p:nvSpPr>
              <p:cNvPr id="62" name="AutoShape 16">
                <a:extLst>
                  <a:ext uri="{FF2B5EF4-FFF2-40B4-BE49-F238E27FC236}">
                    <a16:creationId xmlns:a16="http://schemas.microsoft.com/office/drawing/2014/main" id="{EEA7FD9C-1CFA-C76E-56B5-29FC2A7DA550}"/>
                  </a:ext>
                </a:extLst>
              </p:cNvPr>
              <p:cNvSpPr>
                <a:spLocks noChangeArrowheads="1"/>
              </p:cNvSpPr>
              <p:nvPr/>
            </p:nvSpPr>
            <p:spPr bwMode="auto">
              <a:xfrm rot="8100000">
                <a:off x="49" y="0"/>
                <a:ext cx="105" cy="10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grpSp>
        <p:sp>
          <p:nvSpPr>
            <p:cNvPr id="59" name="AutoShape 19">
              <a:extLst>
                <a:ext uri="{FF2B5EF4-FFF2-40B4-BE49-F238E27FC236}">
                  <a16:creationId xmlns:a16="http://schemas.microsoft.com/office/drawing/2014/main" id="{F5F2D7E0-05E0-A797-38B1-A170EFFDA352}"/>
                </a:ext>
              </a:extLst>
            </p:cNvPr>
            <p:cNvSpPr>
              <a:spLocks noChangeArrowheads="1"/>
            </p:cNvSpPr>
            <p:nvPr/>
          </p:nvSpPr>
          <p:spPr bwMode="auto">
            <a:xfrm>
              <a:off x="3596690" y="1202203"/>
              <a:ext cx="1762152" cy="253865"/>
            </a:xfrm>
            <a:prstGeom prst="roundRect">
              <a:avLst>
                <a:gd name="adj" fmla="val 5630"/>
              </a:avLst>
            </a:prstGeom>
            <a:solidFill>
              <a:srgbClr val="00743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zh-CN" sz="1100" b="1" kern="100" dirty="0">
                  <a:solidFill>
                    <a:schemeClr val="bg1"/>
                  </a:solidFill>
                  <a:latin typeface="Times New Roman" panose="02020603050405020304" pitchFamily="18" charset="0"/>
                  <a:cs typeface="Times New Roman" panose="02020603050405020304" pitchFamily="18" charset="0"/>
                </a:rPr>
                <a:t>5.</a:t>
              </a:r>
              <a:r>
                <a:rPr lang="zh-CN" altLang="zh-CN" sz="1100" b="1" kern="100" dirty="0">
                  <a:solidFill>
                    <a:schemeClr val="bg1"/>
                  </a:solidFill>
                  <a:latin typeface="Times New Roman" panose="02020603050405020304" pitchFamily="18" charset="0"/>
                  <a:cs typeface="Times New Roman" panose="02020603050405020304" pitchFamily="18" charset="0"/>
                </a:rPr>
                <a:t>发挥林草优势助力乡村振兴</a:t>
              </a:r>
              <a:endParaRPr lang="zh-CN" altLang="en-US" sz="1200" b="1" kern="100" dirty="0">
                <a:solidFill>
                  <a:schemeClr val="bg1"/>
                </a:solidFill>
                <a:latin typeface="Times New Roman" panose="02020603050405020304" pitchFamily="18" charset="0"/>
                <a:cs typeface="Times New Roman" panose="02020603050405020304" pitchFamily="18" charset="0"/>
                <a:sym typeface="Arial" pitchFamily="34" charset="0"/>
              </a:endParaRPr>
            </a:p>
          </p:txBody>
        </p:sp>
      </p:grpSp>
      <p:sp>
        <p:nvSpPr>
          <p:cNvPr id="65" name="文本框 64">
            <a:extLst>
              <a:ext uri="{FF2B5EF4-FFF2-40B4-BE49-F238E27FC236}">
                <a16:creationId xmlns:a16="http://schemas.microsoft.com/office/drawing/2014/main" id="{AAC41127-BF4C-2F59-8A82-A667BA03F175}"/>
              </a:ext>
            </a:extLst>
          </p:cNvPr>
          <p:cNvSpPr txBox="1"/>
          <p:nvPr/>
        </p:nvSpPr>
        <p:spPr>
          <a:xfrm>
            <a:off x="3040872" y="2298893"/>
            <a:ext cx="2745393" cy="2606932"/>
          </a:xfrm>
          <a:prstGeom prst="rect">
            <a:avLst/>
          </a:prstGeom>
          <a:noFill/>
        </p:spPr>
        <p:txBody>
          <a:bodyPr wrap="square">
            <a:spAutoFit/>
          </a:bodyPr>
          <a:lstStyle/>
          <a:p>
            <a:pPr indent="406400" algn="just">
              <a:lnSpc>
                <a:spcPct val="150000"/>
              </a:lnSpc>
            </a:pPr>
            <a:r>
              <a:rPr lang="zh-CN" altLang="zh-CN" sz="1000" kern="100" dirty="0">
                <a:effectLst/>
                <a:latin typeface="Times New Roman" panose="02020603050405020304" pitchFamily="18" charset="0"/>
                <a:ea typeface="方正仿宋_GBK"/>
                <a:cs typeface="Times New Roman" panose="02020603050405020304" pitchFamily="18" charset="0"/>
              </a:rPr>
              <a:t>充分利用林业生态政策、林业生态工程、林业产业政策，大力发展特色经济林、木材产业、林下经济、生态旅游与森林康养、观赏苗木、草产业等资源优势，发挥林业在吸纳农村劳动力方面的优势，持续巩固生态脱贫成果，做强做优特色林草产业；充分发挥林草优势，巩固乡村脱贫成果、推进绿色发展，优化升级传统产业、大力发展区域特色新产业，完善产业服务体系，进一步增强优质生态产品的供给能力，提升林草产业的富民惠民成效，持续助力乡村振兴。</a:t>
            </a:r>
            <a:endParaRPr lang="zh-CN" altLang="zh-CN" sz="7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66" name="组合 65">
            <a:extLst>
              <a:ext uri="{FF2B5EF4-FFF2-40B4-BE49-F238E27FC236}">
                <a16:creationId xmlns:a16="http://schemas.microsoft.com/office/drawing/2014/main" id="{943B7FA4-27FC-72E4-A3EA-4C77A5489728}"/>
              </a:ext>
            </a:extLst>
          </p:cNvPr>
          <p:cNvGrpSpPr/>
          <p:nvPr/>
        </p:nvGrpSpPr>
        <p:grpSpPr>
          <a:xfrm>
            <a:off x="6081744" y="1845547"/>
            <a:ext cx="2931495" cy="3000866"/>
            <a:chOff x="3015484" y="947682"/>
            <a:chExt cx="2689079" cy="2874644"/>
          </a:xfrm>
        </p:grpSpPr>
        <p:pic>
          <p:nvPicPr>
            <p:cNvPr id="67" name="Picture 8" descr="阴影5">
              <a:extLst>
                <a:ext uri="{FF2B5EF4-FFF2-40B4-BE49-F238E27FC236}">
                  <a16:creationId xmlns:a16="http://schemas.microsoft.com/office/drawing/2014/main" id="{312C3E2F-487A-CFFB-0F11-496F35B810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5484" y="1972540"/>
              <a:ext cx="2689079" cy="14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AutoShape 9">
              <a:extLst>
                <a:ext uri="{FF2B5EF4-FFF2-40B4-BE49-F238E27FC236}">
                  <a16:creationId xmlns:a16="http://schemas.microsoft.com/office/drawing/2014/main" id="{04765DF0-092E-4D6E-8F85-6D80FEEB07B3}"/>
                </a:ext>
              </a:extLst>
            </p:cNvPr>
            <p:cNvSpPr>
              <a:spLocks noChangeArrowheads="1"/>
            </p:cNvSpPr>
            <p:nvPr/>
          </p:nvSpPr>
          <p:spPr bwMode="auto">
            <a:xfrm>
              <a:off x="3034288" y="1378848"/>
              <a:ext cx="2621919" cy="2443478"/>
            </a:xfrm>
            <a:prstGeom prst="roundRect">
              <a:avLst>
                <a:gd name="adj" fmla="val 5630"/>
              </a:avLst>
            </a:prstGeom>
            <a:gradFill rotWithShape="1">
              <a:gsLst>
                <a:gs pos="0">
                  <a:srgbClr val="FFFFFF"/>
                </a:gs>
                <a:gs pos="100000">
                  <a:srgbClr val="D8D8D8"/>
                </a:gs>
              </a:gsLst>
              <a:lin ang="5400000" scaled="1"/>
            </a:gradFill>
            <a:ln w="6350">
              <a:solidFill>
                <a:srgbClr val="C0C0C0"/>
              </a:solidFill>
              <a:round/>
              <a:headEnd/>
              <a:tailEnd/>
            </a:ln>
          </p:spPr>
          <p:txBody>
            <a:bodyPr wrap="none" anchor="ctr"/>
            <a:lstStyle/>
            <a:p>
              <a:pPr marL="0" marR="0" lvl="0" indent="0" defTabSz="914400" eaLnBrk="1" fontAlgn="auto" latinLnBrk="0" hangingPunct="1">
                <a:spcBef>
                  <a:spcPct val="20000"/>
                </a:spcBef>
                <a:spcAft>
                  <a:spcPts val="0"/>
                </a:spcAft>
                <a:buClr>
                  <a:srgbClr val="E1B40C"/>
                </a:buClr>
                <a:buSzTx/>
                <a:buFont typeface="微软雅黑" pitchFamily="34" charset="-122"/>
                <a:buNone/>
                <a:tabLst/>
                <a:defRPr/>
              </a:pPr>
              <a:endParaRPr kumimoji="0" lang="zh-CN" altLang="en-US" sz="900" b="0" i="0" u="none" strike="noStrike" kern="0" cap="none" spc="0" normalizeH="0" baseline="0" noProof="0" dirty="0">
                <a:ln>
                  <a:noFill/>
                </a:ln>
                <a:solidFill>
                  <a:sysClr val="windowText" lastClr="000000"/>
                </a:solidFill>
                <a:effectLst/>
                <a:uLnTx/>
                <a:uFillTx/>
                <a:latin typeface="微软雅黑" pitchFamily="34" charset="-122"/>
              </a:endParaRPr>
            </a:p>
          </p:txBody>
        </p:sp>
        <p:sp>
          <p:nvSpPr>
            <p:cNvPr id="69" name="Oval 8">
              <a:extLst>
                <a:ext uri="{FF2B5EF4-FFF2-40B4-BE49-F238E27FC236}">
                  <a16:creationId xmlns:a16="http://schemas.microsoft.com/office/drawing/2014/main" id="{E2C27121-0C3D-5582-A0B4-BC4B35F43230}"/>
                </a:ext>
              </a:extLst>
            </p:cNvPr>
            <p:cNvSpPr>
              <a:spLocks noChangeAspect="1" noChangeArrowheads="1"/>
            </p:cNvSpPr>
            <p:nvPr/>
          </p:nvSpPr>
          <p:spPr bwMode="auto">
            <a:xfrm>
              <a:off x="3132342" y="1329150"/>
              <a:ext cx="482207" cy="233716"/>
            </a:xfrm>
            <a:prstGeom prst="ellipse">
              <a:avLst/>
            </a:prstGeom>
            <a:gradFill rotWithShape="1">
              <a:gsLst>
                <a:gs pos="0">
                  <a:srgbClr val="000000">
                    <a:alpha val="5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a typeface="PMingLiU" pitchFamily="18" charset="-120"/>
              </a:endParaRPr>
            </a:p>
          </p:txBody>
        </p:sp>
        <p:sp>
          <p:nvSpPr>
            <p:cNvPr id="70" name="Arc 9">
              <a:extLst>
                <a:ext uri="{FF2B5EF4-FFF2-40B4-BE49-F238E27FC236}">
                  <a16:creationId xmlns:a16="http://schemas.microsoft.com/office/drawing/2014/main" id="{149EA266-56A9-BC5F-2945-21E82158BA00}"/>
                </a:ext>
              </a:extLst>
            </p:cNvPr>
            <p:cNvSpPr>
              <a:spLocks/>
            </p:cNvSpPr>
            <p:nvPr/>
          </p:nvSpPr>
          <p:spPr bwMode="auto">
            <a:xfrm>
              <a:off x="3141744" y="1229753"/>
              <a:ext cx="466090" cy="256550"/>
            </a:xfrm>
            <a:custGeom>
              <a:avLst/>
              <a:gdLst>
                <a:gd name="T0" fmla="*/ 550850 w 43195"/>
                <a:gd name="T1" fmla="*/ 33244 h 23732"/>
                <a:gd name="T2" fmla="*/ 275463 w 43195"/>
                <a:gd name="T3" fmla="*/ 303212 h 23732"/>
                <a:gd name="T4" fmla="*/ 0 w 43195"/>
                <a:gd name="T5" fmla="*/ 27240 h 23732"/>
                <a:gd name="T6" fmla="*/ 1339 w 43195"/>
                <a:gd name="T7" fmla="*/ 0 h 23732"/>
                <a:gd name="T8" fmla="*/ 550850 w 43195"/>
                <a:gd name="T9" fmla="*/ 33244 h 23732"/>
                <a:gd name="T10" fmla="*/ 275463 w 43195"/>
                <a:gd name="T11" fmla="*/ 303212 h 23732"/>
                <a:gd name="T12" fmla="*/ 0 w 43195"/>
                <a:gd name="T13" fmla="*/ 27240 h 23732"/>
                <a:gd name="T14" fmla="*/ 1339 w 43195"/>
                <a:gd name="T15" fmla="*/ 0 h 23732"/>
                <a:gd name="T16" fmla="*/ 275463 w 43195"/>
                <a:gd name="T17" fmla="*/ 27240 h 23732"/>
                <a:gd name="T18" fmla="*/ 550850 w 43195"/>
                <a:gd name="T19" fmla="*/ 33244 h 23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95"/>
                <a:gd name="T31" fmla="*/ 0 h 23732"/>
                <a:gd name="T32" fmla="*/ 43195 w 43195"/>
                <a:gd name="T33" fmla="*/ 23732 h 237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rgbClr val="00743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Text" lastClr="000000"/>
                </a:solidFill>
                <a:effectLst/>
                <a:uLnTx/>
                <a:uFillTx/>
              </a:endParaRPr>
            </a:p>
          </p:txBody>
        </p:sp>
        <p:sp>
          <p:nvSpPr>
            <p:cNvPr id="71" name="Oval 10">
              <a:extLst>
                <a:ext uri="{FF2B5EF4-FFF2-40B4-BE49-F238E27FC236}">
                  <a16:creationId xmlns:a16="http://schemas.microsoft.com/office/drawing/2014/main" id="{25A34410-8CC0-AEC5-7014-9C68AC651592}"/>
                </a:ext>
              </a:extLst>
            </p:cNvPr>
            <p:cNvSpPr>
              <a:spLocks noChangeAspect="1" noChangeArrowheads="1"/>
            </p:cNvSpPr>
            <p:nvPr/>
          </p:nvSpPr>
          <p:spPr bwMode="auto">
            <a:xfrm>
              <a:off x="3132342" y="1134386"/>
              <a:ext cx="482207" cy="235060"/>
            </a:xfrm>
            <a:prstGeom prst="ellipse">
              <a:avLst/>
            </a:prstGeom>
            <a:solidFill>
              <a:srgbClr val="00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Text" lastClr="000000"/>
                </a:solidFill>
                <a:effectLst/>
                <a:uLnTx/>
                <a:uFillTx/>
              </a:endParaRPr>
            </a:p>
          </p:txBody>
        </p:sp>
        <p:grpSp>
          <p:nvGrpSpPr>
            <p:cNvPr id="72" name="Group 10">
              <a:extLst>
                <a:ext uri="{FF2B5EF4-FFF2-40B4-BE49-F238E27FC236}">
                  <a16:creationId xmlns:a16="http://schemas.microsoft.com/office/drawing/2014/main" id="{9F4CB41B-C323-11ED-9D3B-FF377D031A7A}"/>
                </a:ext>
              </a:extLst>
            </p:cNvPr>
            <p:cNvGrpSpPr>
              <a:grpSpLocks/>
            </p:cNvGrpSpPr>
            <p:nvPr/>
          </p:nvGrpSpPr>
          <p:grpSpPr bwMode="auto">
            <a:xfrm>
              <a:off x="3321732" y="947682"/>
              <a:ext cx="108799" cy="300876"/>
              <a:chOff x="0" y="0"/>
              <a:chExt cx="203" cy="567"/>
            </a:xfrm>
          </p:grpSpPr>
          <p:grpSp>
            <p:nvGrpSpPr>
              <p:cNvPr id="74" name="Group 11">
                <a:extLst>
                  <a:ext uri="{FF2B5EF4-FFF2-40B4-BE49-F238E27FC236}">
                    <a16:creationId xmlns:a16="http://schemas.microsoft.com/office/drawing/2014/main" id="{19669018-0AB3-35A8-7ADF-98AFE87ADA3C}"/>
                  </a:ext>
                </a:extLst>
              </p:cNvPr>
              <p:cNvGrpSpPr>
                <a:grpSpLocks/>
              </p:cNvGrpSpPr>
              <p:nvPr/>
            </p:nvGrpSpPr>
            <p:grpSpPr bwMode="auto">
              <a:xfrm>
                <a:off x="47" y="245"/>
                <a:ext cx="108" cy="322"/>
                <a:chOff x="0" y="0"/>
                <a:chExt cx="567" cy="1701"/>
              </a:xfrm>
            </p:grpSpPr>
            <p:sp>
              <p:nvSpPr>
                <p:cNvPr id="77" name="AutoShape 13">
                  <a:extLst>
                    <a:ext uri="{FF2B5EF4-FFF2-40B4-BE49-F238E27FC236}">
                      <a16:creationId xmlns:a16="http://schemas.microsoft.com/office/drawing/2014/main" id="{AC2751EA-1B24-3B35-3374-11AA9044C15A}"/>
                    </a:ext>
                  </a:extLst>
                </p:cNvPr>
                <p:cNvSpPr>
                  <a:spLocks noChangeArrowheads="1"/>
                </p:cNvSpPr>
                <p:nvPr/>
              </p:nvSpPr>
              <p:spPr bwMode="auto">
                <a:xfrm rot="5400000">
                  <a:off x="-726"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eaLnBrk="1" fontAlgn="auto" latinLnBrk="1" hangingPunct="1">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sp>
              <p:nvSpPr>
                <p:cNvPr id="78" name="AutoShape 14">
                  <a:extLst>
                    <a:ext uri="{FF2B5EF4-FFF2-40B4-BE49-F238E27FC236}">
                      <a16:creationId xmlns:a16="http://schemas.microsoft.com/office/drawing/2014/main" id="{D32F4FF7-7CF2-DCF9-F590-3902743A36AC}"/>
                    </a:ext>
                  </a:extLst>
                </p:cNvPr>
                <p:cNvSpPr>
                  <a:spLocks noChangeArrowheads="1"/>
                </p:cNvSpPr>
                <p:nvPr/>
              </p:nvSpPr>
              <p:spPr bwMode="auto">
                <a:xfrm rot="5400000">
                  <a:off x="-409"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eaLnBrk="1" fontAlgn="auto" latinLnBrk="1" hangingPunct="1">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grpSp>
          <p:sp>
            <p:nvSpPr>
              <p:cNvPr id="75" name="AutoShape 15">
                <a:extLst>
                  <a:ext uri="{FF2B5EF4-FFF2-40B4-BE49-F238E27FC236}">
                    <a16:creationId xmlns:a16="http://schemas.microsoft.com/office/drawing/2014/main" id="{EBFB6051-8DF0-EE8C-4896-C5A817EBEDF9}"/>
                  </a:ext>
                </a:extLst>
              </p:cNvPr>
              <p:cNvSpPr>
                <a:spLocks noChangeArrowheads="1"/>
              </p:cNvSpPr>
              <p:nvPr/>
            </p:nvSpPr>
            <p:spPr bwMode="auto">
              <a:xfrm rot="10800000">
                <a:off x="0" y="125"/>
                <a:ext cx="203" cy="206"/>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sp>
            <p:nvSpPr>
              <p:cNvPr id="76" name="AutoShape 16">
                <a:extLst>
                  <a:ext uri="{FF2B5EF4-FFF2-40B4-BE49-F238E27FC236}">
                    <a16:creationId xmlns:a16="http://schemas.microsoft.com/office/drawing/2014/main" id="{B54EB1BA-E5E7-F15C-AF78-305475A1C906}"/>
                  </a:ext>
                </a:extLst>
              </p:cNvPr>
              <p:cNvSpPr>
                <a:spLocks noChangeArrowheads="1"/>
              </p:cNvSpPr>
              <p:nvPr/>
            </p:nvSpPr>
            <p:spPr bwMode="auto">
              <a:xfrm rot="8100000">
                <a:off x="49" y="0"/>
                <a:ext cx="105" cy="10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grpSp>
        <p:sp>
          <p:nvSpPr>
            <p:cNvPr id="73" name="AutoShape 19">
              <a:extLst>
                <a:ext uri="{FF2B5EF4-FFF2-40B4-BE49-F238E27FC236}">
                  <a16:creationId xmlns:a16="http://schemas.microsoft.com/office/drawing/2014/main" id="{1F3BB338-3BA8-4F51-32E2-F45E098464E2}"/>
                </a:ext>
              </a:extLst>
            </p:cNvPr>
            <p:cNvSpPr>
              <a:spLocks noChangeArrowheads="1"/>
            </p:cNvSpPr>
            <p:nvPr/>
          </p:nvSpPr>
          <p:spPr bwMode="auto">
            <a:xfrm>
              <a:off x="3639688" y="1183913"/>
              <a:ext cx="1870494" cy="264080"/>
            </a:xfrm>
            <a:prstGeom prst="roundRect">
              <a:avLst>
                <a:gd name="adj" fmla="val 5630"/>
              </a:avLst>
            </a:prstGeom>
            <a:solidFill>
              <a:srgbClr val="00743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zh-CN" sz="1100" b="1" kern="100" dirty="0">
                  <a:solidFill>
                    <a:schemeClr val="bg1"/>
                  </a:solidFill>
                  <a:latin typeface="Times New Roman" panose="02020603050405020304" pitchFamily="18" charset="0"/>
                  <a:cs typeface="Times New Roman" panose="02020603050405020304" pitchFamily="18" charset="0"/>
                </a:rPr>
                <a:t>6.</a:t>
              </a:r>
              <a:r>
                <a:rPr lang="zh-CN" altLang="en-US" sz="1100" b="1" kern="100" dirty="0">
                  <a:solidFill>
                    <a:schemeClr val="bg1"/>
                  </a:solidFill>
                  <a:latin typeface="Times New Roman" panose="02020603050405020304" pitchFamily="18" charset="0"/>
                  <a:cs typeface="Times New Roman" panose="02020603050405020304" pitchFamily="18" charset="0"/>
                </a:rPr>
                <a:t>重点领域改革与制度体系建设</a:t>
              </a:r>
              <a:endParaRPr lang="zh-CN" altLang="en-US" sz="1100" b="1" kern="100" dirty="0">
                <a:solidFill>
                  <a:schemeClr val="bg1"/>
                </a:solidFill>
                <a:latin typeface="Times New Roman" panose="02020603050405020304" pitchFamily="18" charset="0"/>
                <a:cs typeface="Times New Roman" panose="02020603050405020304" pitchFamily="18" charset="0"/>
                <a:sym typeface="Arial" pitchFamily="34" charset="0"/>
              </a:endParaRPr>
            </a:p>
          </p:txBody>
        </p:sp>
      </p:grpSp>
      <p:sp>
        <p:nvSpPr>
          <p:cNvPr id="79" name="文本框 78">
            <a:extLst>
              <a:ext uri="{FF2B5EF4-FFF2-40B4-BE49-F238E27FC236}">
                <a16:creationId xmlns:a16="http://schemas.microsoft.com/office/drawing/2014/main" id="{9F9023E0-326C-5B06-6FE3-B5B12110E182}"/>
              </a:ext>
            </a:extLst>
          </p:cNvPr>
          <p:cNvSpPr txBox="1"/>
          <p:nvPr/>
        </p:nvSpPr>
        <p:spPr>
          <a:xfrm>
            <a:off x="6238634" y="2368093"/>
            <a:ext cx="2420833" cy="2350836"/>
          </a:xfrm>
          <a:prstGeom prst="rect">
            <a:avLst/>
          </a:prstGeom>
          <a:noFill/>
        </p:spPr>
        <p:txBody>
          <a:bodyPr wrap="square">
            <a:spAutoFit/>
          </a:bodyPr>
          <a:lstStyle/>
          <a:p>
            <a:pPr indent="406400" algn="just">
              <a:lnSpc>
                <a:spcPct val="150000"/>
              </a:lnSpc>
            </a:pPr>
            <a:r>
              <a:rPr lang="zh-CN" altLang="zh-CN" sz="1100" kern="100" dirty="0">
                <a:effectLst/>
                <a:latin typeface="Times New Roman" panose="02020603050405020304" pitchFamily="18" charset="0"/>
                <a:ea typeface="方正仿宋_GBK"/>
                <a:cs typeface="Times New Roman" panose="02020603050405020304" pitchFamily="18" charset="0"/>
              </a:rPr>
              <a:t>全面建立林长制，继续完善国有林场改革、深化集体林权制度改革，健全完善林草现代化治理制度，推动林草制度更加成熟更加定型，切实将社会主义制度优势全面转化为林草治理效能，全面提升林草治理能力。全面深化林草改革，坚持向改革要动力、用创新添活力、形成推动林草事业发展的强大合力。</a:t>
            </a:r>
            <a:endParaRPr lang="zh-CN" altLang="en-US" sz="600" kern="100" dirty="0">
              <a:latin typeface="等线" panose="02010600030101010101" pitchFamily="2" charset="-122"/>
              <a:ea typeface="等线" panose="02010600030101010101" pitchFamily="2" charset="-122"/>
              <a:cs typeface="Aharoni" panose="020F0502020204030204" pitchFamily="2" charset="-79"/>
              <a:sym typeface="微软雅黑" pitchFamily="34" charset="-122"/>
            </a:endParaRPr>
          </a:p>
        </p:txBody>
      </p:sp>
    </p:spTree>
    <p:extLst>
      <p:ext uri="{BB962C8B-B14F-4D97-AF65-F5344CB8AC3E}">
        <p14:creationId xmlns:p14="http://schemas.microsoft.com/office/powerpoint/2010/main" val="27259234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53" presetClass="entr" presetSubtype="16"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66"/>
                                        </p:tgtEl>
                                        <p:attrNameLst>
                                          <p:attrName>style.visibility</p:attrName>
                                        </p:attrNameLst>
                                      </p:cBhvr>
                                      <p:to>
                                        <p:strVal val="visible"/>
                                      </p:to>
                                    </p:set>
                                    <p:anim calcmode="lin" valueType="num">
                                      <p:cBhvr>
                                        <p:cTn id="24" dur="500" fill="hold"/>
                                        <p:tgtEl>
                                          <p:spTgt spid="66"/>
                                        </p:tgtEl>
                                        <p:attrNameLst>
                                          <p:attrName>ppt_w</p:attrName>
                                        </p:attrNameLst>
                                      </p:cBhvr>
                                      <p:tavLst>
                                        <p:tav tm="0">
                                          <p:val>
                                            <p:fltVal val="0"/>
                                          </p:val>
                                        </p:tav>
                                        <p:tav tm="100000">
                                          <p:val>
                                            <p:strVal val="#ppt_w"/>
                                          </p:val>
                                        </p:tav>
                                      </p:tavLst>
                                    </p:anim>
                                    <p:anim calcmode="lin" valueType="num">
                                      <p:cBhvr>
                                        <p:cTn id="25" dur="500" fill="hold"/>
                                        <p:tgtEl>
                                          <p:spTgt spid="66"/>
                                        </p:tgtEl>
                                        <p:attrNameLst>
                                          <p:attrName>ppt_h</p:attrName>
                                        </p:attrNameLst>
                                      </p:cBhvr>
                                      <p:tavLst>
                                        <p:tav tm="0">
                                          <p:val>
                                            <p:fltVal val="0"/>
                                          </p:val>
                                        </p:tav>
                                        <p:tav tm="100000">
                                          <p:val>
                                            <p:strVal val="#ppt_h"/>
                                          </p:val>
                                        </p:tav>
                                      </p:tavLst>
                                    </p:anim>
                                    <p:animEffect transition="in" filter="fade">
                                      <p:cBhvr>
                                        <p:cTn id="2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105589" y="1264069"/>
            <a:ext cx="3748791" cy="540543"/>
            <a:chOff x="0" y="-1"/>
            <a:chExt cx="2040938" cy="424155"/>
          </a:xfrm>
        </p:grpSpPr>
        <p:sp>
          <p:nvSpPr>
            <p:cNvPr id="3" name="矩形 32"/>
            <p:cNvSpPr>
              <a:spLocks noChangeArrowheads="1"/>
            </p:cNvSpPr>
            <p:nvPr/>
          </p:nvSpPr>
          <p:spPr bwMode="auto">
            <a:xfrm>
              <a:off x="0" y="-1"/>
              <a:ext cx="384065" cy="424155"/>
            </a:xfrm>
            <a:prstGeom prst="rect">
              <a:avLst/>
            </a:prstGeom>
            <a:solidFill>
              <a:srgbClr val="C00000"/>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pPr algn="ctr"/>
              <a:r>
                <a:rPr lang="en-US" altLang="zh-CN" sz="3200" dirty="0">
                  <a:solidFill>
                    <a:srgbClr val="FFFFFF"/>
                  </a:solidFill>
                  <a:latin typeface="Impact" pitchFamily="34" charset="0"/>
                  <a:ea typeface="微软雅黑" pitchFamily="34" charset="-122"/>
                  <a:sym typeface="Impact" pitchFamily="34" charset="0"/>
                </a:rPr>
                <a:t>5</a:t>
              </a:r>
              <a:endParaRPr lang="zh-CN" altLang="en-US" sz="3200" dirty="0">
                <a:solidFill>
                  <a:srgbClr val="FFFFFF"/>
                </a:solidFill>
                <a:latin typeface="Impact" pitchFamily="34" charset="0"/>
                <a:ea typeface="微软雅黑" pitchFamily="34" charset="-122"/>
                <a:sym typeface="Impact" pitchFamily="34" charset="0"/>
              </a:endParaRPr>
            </a:p>
          </p:txBody>
        </p:sp>
        <p:sp>
          <p:nvSpPr>
            <p:cNvPr id="4" name="矩形 33"/>
            <p:cNvSpPr>
              <a:spLocks noChangeArrowheads="1"/>
            </p:cNvSpPr>
            <p:nvPr/>
          </p:nvSpPr>
          <p:spPr bwMode="auto">
            <a:xfrm>
              <a:off x="384065" y="-1"/>
              <a:ext cx="1656873" cy="424155"/>
            </a:xfrm>
            <a:prstGeom prst="rect">
              <a:avLst/>
            </a:prstGeom>
            <a:solidFill>
              <a:srgbClr val="007434"/>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pPr indent="406400">
                <a:lnSpc>
                  <a:spcPct val="120000"/>
                </a:lnSpc>
              </a:pPr>
              <a:r>
                <a:rPr lang="zh-CN" altLang="en-US" b="1" dirty="0">
                  <a:solidFill>
                    <a:srgbClr val="FFFFFF"/>
                  </a:solidFill>
                  <a:latin typeface="微软雅黑" pitchFamily="34" charset="-122"/>
                  <a:ea typeface="微软雅黑" pitchFamily="34" charset="-122"/>
                </a:rPr>
                <a:t>实施七大任务</a:t>
              </a:r>
              <a:endParaRPr lang="zh-CN" altLang="zh-CN" b="1" dirty="0">
                <a:solidFill>
                  <a:srgbClr val="FFFFFF"/>
                </a:solidFill>
                <a:latin typeface="微软雅黑" pitchFamily="34" charset="-122"/>
                <a:ea typeface="微软雅黑" pitchFamily="34" charset="-122"/>
              </a:endParaRPr>
            </a:p>
          </p:txBody>
        </p:sp>
      </p:grpSp>
      <p:sp>
        <p:nvSpPr>
          <p:cNvPr id="30" name="矩形 29">
            <a:extLst>
              <a:ext uri="{FF2B5EF4-FFF2-40B4-BE49-F238E27FC236}">
                <a16:creationId xmlns:a16="http://schemas.microsoft.com/office/drawing/2014/main" id="{9EDDE4B2-000B-29F7-881D-47B6535A65A2}"/>
              </a:ext>
            </a:extLst>
          </p:cNvPr>
          <p:cNvSpPr/>
          <p:nvPr/>
        </p:nvSpPr>
        <p:spPr>
          <a:xfrm>
            <a:off x="27316" y="708570"/>
            <a:ext cx="4256652" cy="461665"/>
          </a:xfrm>
          <a:prstGeom prst="rect">
            <a:avLst/>
          </a:prstGeom>
        </p:spPr>
        <p:txBody>
          <a:bodyPr wrap="square">
            <a:spAutoFit/>
          </a:bodyPr>
          <a:lstStyle/>
          <a:p>
            <a:pPr marL="0" marR="0" lvl="0" indent="0" defTabSz="914400" eaLnBrk="1" fontAlgn="auto" latinLnBrk="0" hangingPunct="1">
              <a:spcBef>
                <a:spcPts val="0"/>
              </a:spcBef>
              <a:spcAft>
                <a:spcPts val="0"/>
              </a:spcAft>
              <a:buClrTx/>
              <a:buSzTx/>
              <a:buFontTx/>
              <a:buNone/>
              <a:tabLst/>
              <a:defRPr/>
            </a:pPr>
            <a:r>
              <a:rPr kumimoji="0" lang="zh-CN" altLang="en-US" sz="2400" b="1" i="0" u="none" strike="noStrike" kern="0" cap="none" spc="0" normalizeH="0" baseline="0" noProof="0" dirty="0">
                <a:ln>
                  <a:noFill/>
                </a:ln>
                <a:solidFill>
                  <a:schemeClr val="tx2">
                    <a:lumMod val="50000"/>
                  </a:schemeClr>
                </a:solidFill>
                <a:effectLst/>
                <a:uLnTx/>
                <a:uFillTx/>
                <a:latin typeface="微软雅黑" pitchFamily="34" charset="-122"/>
                <a:ea typeface="微软雅黑" pitchFamily="34" charset="-122"/>
              </a:rPr>
              <a:t>三、</a:t>
            </a:r>
            <a:r>
              <a:rPr kumimoji="0" lang="en-US" altLang="zh-CN" sz="2400" b="1" i="0" u="none" strike="noStrike" kern="0" cap="none" spc="0" normalizeH="0" baseline="0" noProof="0" dirty="0">
                <a:ln>
                  <a:noFill/>
                </a:ln>
                <a:solidFill>
                  <a:schemeClr val="tx2">
                    <a:lumMod val="50000"/>
                  </a:schemeClr>
                </a:solidFill>
                <a:effectLst/>
                <a:uLnTx/>
                <a:uFillTx/>
                <a:latin typeface="微软雅黑" pitchFamily="34" charset="-122"/>
                <a:ea typeface="微软雅黑" pitchFamily="34" charset="-122"/>
              </a:rPr>
              <a:t>《</a:t>
            </a:r>
            <a:r>
              <a:rPr kumimoji="0" lang="zh-CN" altLang="en-US" sz="2400" b="1" i="0" u="none" strike="noStrike" kern="0" cap="none" spc="0" normalizeH="0" baseline="0" noProof="0" dirty="0">
                <a:ln>
                  <a:noFill/>
                </a:ln>
                <a:solidFill>
                  <a:schemeClr val="tx2">
                    <a:lumMod val="50000"/>
                  </a:schemeClr>
                </a:solidFill>
                <a:effectLst/>
                <a:uLnTx/>
                <a:uFillTx/>
                <a:latin typeface="微软雅黑" pitchFamily="34" charset="-122"/>
                <a:ea typeface="微软雅黑" pitchFamily="34" charset="-122"/>
              </a:rPr>
              <a:t>规划</a:t>
            </a:r>
            <a:r>
              <a:rPr kumimoji="0" lang="en-US" altLang="zh-CN" sz="2400" b="1" i="0" u="none" strike="noStrike" kern="0" cap="none" spc="0" normalizeH="0" baseline="0" noProof="0" dirty="0">
                <a:ln>
                  <a:noFill/>
                </a:ln>
                <a:solidFill>
                  <a:schemeClr val="tx2">
                    <a:lumMod val="50000"/>
                  </a:schemeClr>
                </a:solidFill>
                <a:effectLst/>
                <a:uLnTx/>
                <a:uFillTx/>
                <a:latin typeface="微软雅黑" pitchFamily="34" charset="-122"/>
                <a:ea typeface="微软雅黑" pitchFamily="34" charset="-122"/>
              </a:rPr>
              <a:t>》</a:t>
            </a:r>
            <a:r>
              <a:rPr kumimoji="0" lang="zh-CN" altLang="en-US" sz="2400" b="1" i="0" u="none" strike="noStrike" kern="0" cap="none" spc="0" normalizeH="0" baseline="0" noProof="0" dirty="0">
                <a:ln>
                  <a:noFill/>
                </a:ln>
                <a:solidFill>
                  <a:schemeClr val="tx2">
                    <a:lumMod val="50000"/>
                  </a:schemeClr>
                </a:solidFill>
                <a:effectLst/>
                <a:uLnTx/>
                <a:uFillTx/>
                <a:latin typeface="微软雅黑" pitchFamily="34" charset="-122"/>
                <a:ea typeface="微软雅黑" pitchFamily="34" charset="-122"/>
              </a:rPr>
              <a:t>主要内容及任务</a:t>
            </a:r>
            <a:endParaRPr kumimoji="0" lang="zh-CN" altLang="en-US" sz="2400" b="0" i="0" u="none" strike="noStrike" kern="0" cap="none" spc="0" normalizeH="0" baseline="0" noProof="0" dirty="0">
              <a:ln>
                <a:noFill/>
              </a:ln>
              <a:solidFill>
                <a:schemeClr val="tx2">
                  <a:lumMod val="50000"/>
                </a:schemeClr>
              </a:solidFill>
              <a:effectLst/>
              <a:uLnTx/>
              <a:uFillTx/>
              <a:latin typeface="Impact" pitchFamily="34" charset="0"/>
              <a:ea typeface="微软雅黑" pitchFamily="34" charset="-122"/>
            </a:endParaRPr>
          </a:p>
        </p:txBody>
      </p:sp>
      <p:grpSp>
        <p:nvGrpSpPr>
          <p:cNvPr id="37" name="组合 36">
            <a:extLst>
              <a:ext uri="{FF2B5EF4-FFF2-40B4-BE49-F238E27FC236}">
                <a16:creationId xmlns:a16="http://schemas.microsoft.com/office/drawing/2014/main" id="{F1530880-F2BE-A7C5-E513-708DCE61B3CF}"/>
              </a:ext>
            </a:extLst>
          </p:cNvPr>
          <p:cNvGrpSpPr/>
          <p:nvPr/>
        </p:nvGrpSpPr>
        <p:grpSpPr>
          <a:xfrm>
            <a:off x="1547664" y="1909634"/>
            <a:ext cx="6336703" cy="3173382"/>
            <a:chOff x="3015484" y="1251915"/>
            <a:chExt cx="2689079" cy="2570411"/>
          </a:xfrm>
        </p:grpSpPr>
        <p:pic>
          <p:nvPicPr>
            <p:cNvPr id="38" name="Picture 8" descr="阴影5">
              <a:extLst>
                <a:ext uri="{FF2B5EF4-FFF2-40B4-BE49-F238E27FC236}">
                  <a16:creationId xmlns:a16="http://schemas.microsoft.com/office/drawing/2014/main" id="{D4DE5ACA-F8FB-7FAF-D824-B39B655716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5484" y="1972540"/>
              <a:ext cx="2689079" cy="14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AutoShape 9">
              <a:extLst>
                <a:ext uri="{FF2B5EF4-FFF2-40B4-BE49-F238E27FC236}">
                  <a16:creationId xmlns:a16="http://schemas.microsoft.com/office/drawing/2014/main" id="{8750786F-50F9-C762-0799-17A60A71544B}"/>
                </a:ext>
              </a:extLst>
            </p:cNvPr>
            <p:cNvSpPr>
              <a:spLocks noChangeArrowheads="1"/>
            </p:cNvSpPr>
            <p:nvPr/>
          </p:nvSpPr>
          <p:spPr bwMode="auto">
            <a:xfrm>
              <a:off x="3034288" y="1378848"/>
              <a:ext cx="2621919" cy="2443478"/>
            </a:xfrm>
            <a:prstGeom prst="roundRect">
              <a:avLst>
                <a:gd name="adj" fmla="val 5630"/>
              </a:avLst>
            </a:prstGeom>
            <a:gradFill rotWithShape="1">
              <a:gsLst>
                <a:gs pos="0">
                  <a:srgbClr val="FFFFFF"/>
                </a:gs>
                <a:gs pos="100000">
                  <a:srgbClr val="D8D8D8"/>
                </a:gs>
              </a:gsLst>
              <a:lin ang="5400000" scaled="1"/>
            </a:gradFill>
            <a:ln w="6350">
              <a:solidFill>
                <a:srgbClr val="C0C0C0"/>
              </a:solidFill>
              <a:round/>
              <a:headEnd/>
              <a:tailEnd/>
            </a:ln>
          </p:spPr>
          <p:txBody>
            <a:bodyPr wrap="none" anchor="ctr"/>
            <a:lstStyle/>
            <a:p>
              <a:pPr marL="0" marR="0" lvl="0" indent="0" defTabSz="914400" eaLnBrk="1" fontAlgn="auto" latinLnBrk="0" hangingPunct="1">
                <a:spcBef>
                  <a:spcPct val="20000"/>
                </a:spcBef>
                <a:spcAft>
                  <a:spcPts val="0"/>
                </a:spcAft>
                <a:buClr>
                  <a:srgbClr val="E1B40C"/>
                </a:buClr>
                <a:buSzTx/>
                <a:buFont typeface="微软雅黑" pitchFamily="34" charset="-122"/>
                <a:buNone/>
                <a:tabLst/>
                <a:defRPr/>
              </a:pPr>
              <a:endParaRPr kumimoji="0" lang="zh-CN" altLang="en-US" sz="900" b="0" i="0" u="none" strike="noStrike" kern="0" cap="none" spc="0" normalizeH="0" baseline="0" noProof="0" dirty="0">
                <a:ln>
                  <a:noFill/>
                </a:ln>
                <a:solidFill>
                  <a:sysClr val="windowText" lastClr="000000"/>
                </a:solidFill>
                <a:effectLst/>
                <a:uLnTx/>
                <a:uFillTx/>
                <a:latin typeface="微软雅黑" pitchFamily="34" charset="-122"/>
              </a:endParaRPr>
            </a:p>
          </p:txBody>
        </p:sp>
        <p:sp>
          <p:nvSpPr>
            <p:cNvPr id="44" name="AutoShape 19">
              <a:extLst>
                <a:ext uri="{FF2B5EF4-FFF2-40B4-BE49-F238E27FC236}">
                  <a16:creationId xmlns:a16="http://schemas.microsoft.com/office/drawing/2014/main" id="{D49CEC29-AC3A-B9B7-0366-E81E930C715C}"/>
                </a:ext>
              </a:extLst>
            </p:cNvPr>
            <p:cNvSpPr>
              <a:spLocks noChangeArrowheads="1"/>
            </p:cNvSpPr>
            <p:nvPr/>
          </p:nvSpPr>
          <p:spPr bwMode="auto">
            <a:xfrm>
              <a:off x="3519182" y="1251915"/>
              <a:ext cx="1681682" cy="253865"/>
            </a:xfrm>
            <a:prstGeom prst="roundRect">
              <a:avLst>
                <a:gd name="adj" fmla="val 5630"/>
              </a:avLst>
            </a:prstGeom>
            <a:solidFill>
              <a:srgbClr val="00743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zh-CN" sz="1200" kern="100" dirty="0">
                  <a:solidFill>
                    <a:schemeClr val="bg1"/>
                  </a:solidFill>
                  <a:latin typeface="Times New Roman" panose="02020603050405020304" pitchFamily="18" charset="0"/>
                  <a:ea typeface="方正仿宋_GBK"/>
                </a:rPr>
                <a:t>7</a:t>
              </a:r>
              <a:r>
                <a:rPr lang="en-US" altLang="zh-CN" sz="1200" kern="100" dirty="0">
                  <a:solidFill>
                    <a:schemeClr val="bg1"/>
                  </a:solidFill>
                  <a:effectLst/>
                  <a:latin typeface="Times New Roman" panose="02020603050405020304" pitchFamily="18" charset="0"/>
                  <a:ea typeface="方正仿宋_GBK"/>
                </a:rPr>
                <a:t>.</a:t>
              </a:r>
              <a:r>
                <a:rPr lang="zh-CN" altLang="en-US" sz="1200" b="1" kern="100" dirty="0">
                  <a:solidFill>
                    <a:schemeClr val="bg1"/>
                  </a:solidFill>
                  <a:effectLst/>
                  <a:latin typeface="Times New Roman" panose="02020603050405020304" pitchFamily="18" charset="0"/>
                  <a:ea typeface="方正仿宋_GBK"/>
                  <a:cs typeface="Times New Roman" panose="02020603050405020304" pitchFamily="18" charset="0"/>
                </a:rPr>
                <a:t>全面提升支撑保障体系建设</a:t>
              </a:r>
              <a:endParaRPr lang="zh-CN" altLang="en-US" sz="1200" b="1" dirty="0">
                <a:solidFill>
                  <a:schemeClr val="bg1"/>
                </a:solidFill>
                <a:latin typeface="微软雅黑" pitchFamily="34" charset="-122"/>
                <a:ea typeface="微软雅黑" pitchFamily="34" charset="-122"/>
                <a:sym typeface="Arial" pitchFamily="34" charset="0"/>
              </a:endParaRPr>
            </a:p>
          </p:txBody>
        </p:sp>
      </p:grpSp>
      <p:sp>
        <p:nvSpPr>
          <p:cNvPr id="51" name="文本框 50">
            <a:extLst>
              <a:ext uri="{FF2B5EF4-FFF2-40B4-BE49-F238E27FC236}">
                <a16:creationId xmlns:a16="http://schemas.microsoft.com/office/drawing/2014/main" id="{58D807F2-5025-1843-7E79-AF2BE6AB3A02}"/>
              </a:ext>
            </a:extLst>
          </p:cNvPr>
          <p:cNvSpPr txBox="1"/>
          <p:nvPr/>
        </p:nvSpPr>
        <p:spPr>
          <a:xfrm>
            <a:off x="1985316" y="2177113"/>
            <a:ext cx="5400815" cy="2911631"/>
          </a:xfrm>
          <a:prstGeom prst="rect">
            <a:avLst/>
          </a:prstGeom>
          <a:noFill/>
        </p:spPr>
        <p:txBody>
          <a:bodyPr wrap="square">
            <a:spAutoFit/>
          </a:bodyPr>
          <a:lstStyle/>
          <a:p>
            <a:pPr indent="406400" algn="just">
              <a:lnSpc>
                <a:spcPts val="2800"/>
              </a:lnSpc>
            </a:pPr>
            <a:r>
              <a:rPr lang="zh-CN" altLang="zh-CN" sz="1100" kern="100" dirty="0">
                <a:effectLst/>
                <a:latin typeface="Times New Roman" panose="02020603050405020304" pitchFamily="18" charset="0"/>
                <a:ea typeface="方正仿宋_GBK"/>
                <a:cs typeface="Times New Roman" panose="02020603050405020304" pitchFamily="18" charset="0"/>
              </a:rPr>
              <a:t>加快森林草原防灭火，林草有害生物防控，林草科技创新发展体系建设，加快构建林草支撑保障体系，夯实发展基础，维护资源安全，有力保障和谐人居环境，有效保护生态建设成果。全方位融入国家</a:t>
            </a:r>
            <a:r>
              <a:rPr lang="en-US" altLang="zh-CN" sz="1100" kern="100" dirty="0">
                <a:effectLst/>
                <a:latin typeface="Times New Roman" panose="02020603050405020304" pitchFamily="18" charset="0"/>
                <a:ea typeface="方正仿宋_GBK"/>
                <a:cs typeface="Times New Roman" panose="02020603050405020304" pitchFamily="18" charset="0"/>
              </a:rPr>
              <a:t>“</a:t>
            </a:r>
            <a:r>
              <a:rPr lang="zh-CN" altLang="zh-CN" sz="1100" kern="100" dirty="0">
                <a:effectLst/>
                <a:latin typeface="Times New Roman" panose="02020603050405020304" pitchFamily="18" charset="0"/>
                <a:ea typeface="方正仿宋_GBK"/>
                <a:cs typeface="Times New Roman" panose="02020603050405020304" pitchFamily="18" charset="0"/>
              </a:rPr>
              <a:t>生态网络管理感知系统</a:t>
            </a:r>
            <a:r>
              <a:rPr lang="en-US" altLang="zh-CN" sz="1100" kern="100" dirty="0">
                <a:effectLst/>
                <a:latin typeface="Times New Roman" panose="02020603050405020304" pitchFamily="18" charset="0"/>
                <a:ea typeface="方正仿宋_GBK"/>
                <a:cs typeface="Times New Roman" panose="02020603050405020304" pitchFamily="18" charset="0"/>
              </a:rPr>
              <a:t>”</a:t>
            </a:r>
            <a:r>
              <a:rPr lang="zh-CN" altLang="zh-CN" sz="1100" kern="100" dirty="0">
                <a:effectLst/>
                <a:latin typeface="Times New Roman" panose="02020603050405020304" pitchFamily="18" charset="0"/>
                <a:ea typeface="方正仿宋_GBK"/>
                <a:cs typeface="Times New Roman" panose="02020603050405020304" pitchFamily="18" charset="0"/>
              </a:rPr>
              <a:t>建设布局，加快文山数字林业建设，持续加强林业草原基层站所、林区林场道路、管护用房等基础设施建设。围绕生态保护修复、绿色产业等重点领域，结合国家和省重大生态工程需求，提供科技支撑。推进林草种质资源保存利用、良种选育推广、种苗生产供应、种苗行政执法和种苗社会化服务体系建设，全面提升林草种苗供种保障能力。加强科技人才引进和培养，形成奖励激励机制，调动科技人员的创新积极性和内生动力。</a:t>
            </a:r>
            <a:endParaRPr lang="zh-CN" altLang="zh-CN" sz="1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7" name="Arc 9">
            <a:extLst>
              <a:ext uri="{FF2B5EF4-FFF2-40B4-BE49-F238E27FC236}">
                <a16:creationId xmlns:a16="http://schemas.microsoft.com/office/drawing/2014/main" id="{365C57CA-6AE3-EF86-1C34-D894E28B4A8E}"/>
              </a:ext>
            </a:extLst>
          </p:cNvPr>
          <p:cNvSpPr>
            <a:spLocks/>
          </p:cNvSpPr>
          <p:nvPr/>
        </p:nvSpPr>
        <p:spPr bwMode="auto">
          <a:xfrm>
            <a:off x="1789103" y="2043206"/>
            <a:ext cx="508107" cy="267815"/>
          </a:xfrm>
          <a:custGeom>
            <a:avLst/>
            <a:gdLst>
              <a:gd name="T0" fmla="*/ 550850 w 43195"/>
              <a:gd name="T1" fmla="*/ 33244 h 23732"/>
              <a:gd name="T2" fmla="*/ 275463 w 43195"/>
              <a:gd name="T3" fmla="*/ 303212 h 23732"/>
              <a:gd name="T4" fmla="*/ 0 w 43195"/>
              <a:gd name="T5" fmla="*/ 27240 h 23732"/>
              <a:gd name="T6" fmla="*/ 1339 w 43195"/>
              <a:gd name="T7" fmla="*/ 0 h 23732"/>
              <a:gd name="T8" fmla="*/ 550850 w 43195"/>
              <a:gd name="T9" fmla="*/ 33244 h 23732"/>
              <a:gd name="T10" fmla="*/ 275463 w 43195"/>
              <a:gd name="T11" fmla="*/ 303212 h 23732"/>
              <a:gd name="T12" fmla="*/ 0 w 43195"/>
              <a:gd name="T13" fmla="*/ 27240 h 23732"/>
              <a:gd name="T14" fmla="*/ 1339 w 43195"/>
              <a:gd name="T15" fmla="*/ 0 h 23732"/>
              <a:gd name="T16" fmla="*/ 275463 w 43195"/>
              <a:gd name="T17" fmla="*/ 27240 h 23732"/>
              <a:gd name="T18" fmla="*/ 550850 w 43195"/>
              <a:gd name="T19" fmla="*/ 33244 h 23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95"/>
              <a:gd name="T31" fmla="*/ 0 h 23732"/>
              <a:gd name="T32" fmla="*/ 43195 w 43195"/>
              <a:gd name="T33" fmla="*/ 23732 h 237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rgbClr val="00743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Text" lastClr="000000"/>
              </a:solidFill>
              <a:effectLst/>
              <a:uLnTx/>
              <a:uFillTx/>
            </a:endParaRPr>
          </a:p>
        </p:txBody>
      </p:sp>
      <p:sp>
        <p:nvSpPr>
          <p:cNvPr id="8" name="Oval 10">
            <a:extLst>
              <a:ext uri="{FF2B5EF4-FFF2-40B4-BE49-F238E27FC236}">
                <a16:creationId xmlns:a16="http://schemas.microsoft.com/office/drawing/2014/main" id="{9897F57B-8CE7-E4C7-FF2D-0DC9E123F109}"/>
              </a:ext>
            </a:extLst>
          </p:cNvPr>
          <p:cNvSpPr>
            <a:spLocks noChangeAspect="1" noChangeArrowheads="1"/>
          </p:cNvSpPr>
          <p:nvPr/>
        </p:nvSpPr>
        <p:spPr bwMode="auto">
          <a:xfrm>
            <a:off x="1778854" y="1943652"/>
            <a:ext cx="525677" cy="245381"/>
          </a:xfrm>
          <a:prstGeom prst="ellipse">
            <a:avLst/>
          </a:prstGeom>
          <a:solidFill>
            <a:srgbClr val="00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Text" lastClr="000000"/>
              </a:solidFill>
              <a:effectLst/>
              <a:uLnTx/>
              <a:uFillTx/>
            </a:endParaRPr>
          </a:p>
        </p:txBody>
      </p:sp>
      <p:sp>
        <p:nvSpPr>
          <p:cNvPr id="9" name="AutoShape 13">
            <a:extLst>
              <a:ext uri="{FF2B5EF4-FFF2-40B4-BE49-F238E27FC236}">
                <a16:creationId xmlns:a16="http://schemas.microsoft.com/office/drawing/2014/main" id="{194B1E41-2481-8C5C-43E0-35752F9D0E36}"/>
              </a:ext>
            </a:extLst>
          </p:cNvPr>
          <p:cNvSpPr>
            <a:spLocks noChangeArrowheads="1"/>
          </p:cNvSpPr>
          <p:nvPr/>
        </p:nvSpPr>
        <p:spPr bwMode="auto">
          <a:xfrm rot="5400000">
            <a:off x="1937449" y="1959793"/>
            <a:ext cx="178370" cy="27822"/>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eaLnBrk="1" fontAlgn="auto" latinLnBrk="1" hangingPunct="1">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sp>
        <p:nvSpPr>
          <p:cNvPr id="10" name="AutoShape 14">
            <a:extLst>
              <a:ext uri="{FF2B5EF4-FFF2-40B4-BE49-F238E27FC236}">
                <a16:creationId xmlns:a16="http://schemas.microsoft.com/office/drawing/2014/main" id="{1C15A745-9CCD-E9E8-7725-EA6BD556666C}"/>
              </a:ext>
            </a:extLst>
          </p:cNvPr>
          <p:cNvSpPr>
            <a:spLocks noChangeArrowheads="1"/>
          </p:cNvSpPr>
          <p:nvPr/>
        </p:nvSpPr>
        <p:spPr bwMode="auto">
          <a:xfrm rot="5400000">
            <a:off x="1972727" y="1959793"/>
            <a:ext cx="178370" cy="27822"/>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eaLnBrk="1" fontAlgn="auto" latinLnBrk="1" hangingPunct="1">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sp>
        <p:nvSpPr>
          <p:cNvPr id="11" name="AutoShape 15">
            <a:extLst>
              <a:ext uri="{FF2B5EF4-FFF2-40B4-BE49-F238E27FC236}">
                <a16:creationId xmlns:a16="http://schemas.microsoft.com/office/drawing/2014/main" id="{E59179E9-5B2B-B8AB-5893-F8B5E921759F}"/>
              </a:ext>
            </a:extLst>
          </p:cNvPr>
          <p:cNvSpPr>
            <a:spLocks noChangeArrowheads="1"/>
          </p:cNvSpPr>
          <p:nvPr/>
        </p:nvSpPr>
        <p:spPr bwMode="auto">
          <a:xfrm rot="10800000">
            <a:off x="1985317" y="1817993"/>
            <a:ext cx="118607" cy="114113"/>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sp>
        <p:nvSpPr>
          <p:cNvPr id="12" name="AutoShape 16">
            <a:extLst>
              <a:ext uri="{FF2B5EF4-FFF2-40B4-BE49-F238E27FC236}">
                <a16:creationId xmlns:a16="http://schemas.microsoft.com/office/drawing/2014/main" id="{B03994A6-F607-2311-AA34-D0DE1F889F91}"/>
              </a:ext>
            </a:extLst>
          </p:cNvPr>
          <p:cNvSpPr>
            <a:spLocks noChangeArrowheads="1"/>
          </p:cNvSpPr>
          <p:nvPr/>
        </p:nvSpPr>
        <p:spPr bwMode="auto">
          <a:xfrm rot="8100000">
            <a:off x="2013946" y="1748750"/>
            <a:ext cx="61348" cy="59272"/>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spTree>
    <p:extLst>
      <p:ext uri="{BB962C8B-B14F-4D97-AF65-F5344CB8AC3E}">
        <p14:creationId xmlns:p14="http://schemas.microsoft.com/office/powerpoint/2010/main" val="1491753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53" presetClass="entr" presetSubtype="16"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descr="山上的风景&#10;&#10;描述已自动生成">
            <a:extLst>
              <a:ext uri="{FF2B5EF4-FFF2-40B4-BE49-F238E27FC236}">
                <a16:creationId xmlns:a16="http://schemas.microsoft.com/office/drawing/2014/main" id="{D4B62656-4272-D883-39EB-9B7D6043C5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115"/>
            <a:ext cx="9158369" cy="5143500"/>
          </a:xfrm>
          <a:prstGeom prst="rect">
            <a:avLst/>
          </a:prstGeom>
        </p:spPr>
      </p:pic>
    </p:spTree>
    <p:extLst>
      <p:ext uri="{BB962C8B-B14F-4D97-AF65-F5344CB8AC3E}">
        <p14:creationId xmlns:p14="http://schemas.microsoft.com/office/powerpoint/2010/main" val="101390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971600" y="1275606"/>
            <a:ext cx="1450040" cy="3486052"/>
            <a:chOff x="691945" y="1685078"/>
            <a:chExt cx="1427080" cy="3430849"/>
          </a:xfrm>
        </p:grpSpPr>
        <p:grpSp>
          <p:nvGrpSpPr>
            <p:cNvPr id="7" name="组合 25"/>
            <p:cNvGrpSpPr>
              <a:grpSpLocks/>
            </p:cNvGrpSpPr>
            <p:nvPr/>
          </p:nvGrpSpPr>
          <p:grpSpPr bwMode="auto">
            <a:xfrm rot="5400000">
              <a:off x="-354017" y="2745678"/>
              <a:ext cx="3416211" cy="1324288"/>
              <a:chOff x="1010872" y="1221918"/>
              <a:chExt cx="3416094" cy="1323970"/>
            </a:xfrm>
          </p:grpSpPr>
          <p:grpSp>
            <p:nvGrpSpPr>
              <p:cNvPr id="11" name="组合 2"/>
              <p:cNvGrpSpPr>
                <a:grpSpLocks/>
              </p:cNvGrpSpPr>
              <p:nvPr/>
            </p:nvGrpSpPr>
            <p:grpSpPr bwMode="auto">
              <a:xfrm>
                <a:off x="1010872" y="1221918"/>
                <a:ext cx="3416094" cy="1304456"/>
                <a:chOff x="1068022" y="1221918"/>
                <a:chExt cx="3416094" cy="1304456"/>
              </a:xfrm>
            </p:grpSpPr>
            <p:sp>
              <p:nvSpPr>
                <p:cNvPr id="13" name="矩形 12"/>
                <p:cNvSpPr/>
                <p:nvPr/>
              </p:nvSpPr>
              <p:spPr>
                <a:xfrm>
                  <a:off x="1068022" y="1493517"/>
                  <a:ext cx="1022315" cy="923703"/>
                </a:xfrm>
                <a:prstGeom prst="rect">
                  <a:avLst/>
                </a:prstGeom>
                <a:solidFill>
                  <a:srgbClr val="007434"/>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anchor="ctr"/>
                <a:lstStyle/>
                <a:p>
                  <a:pPr algn="ctr">
                    <a:defRPr/>
                  </a:pPr>
                  <a:endParaRPr lang="zh-CN" altLang="en-US" sz="1100" kern="0">
                    <a:solidFill>
                      <a:srgbClr val="C00000"/>
                    </a:solidFill>
                    <a:effectLst>
                      <a:outerShdw blurRad="38100" dist="38100" dir="2700000" algn="tl">
                        <a:srgbClr val="000000">
                          <a:alpha val="43137"/>
                        </a:srgbClr>
                      </a:outerShdw>
                    </a:effectLst>
                    <a:latin typeface="Calibri"/>
                    <a:ea typeface="宋体" panose="02010600030101010101" pitchFamily="2" charset="-122"/>
                  </a:endParaRPr>
                </a:p>
              </p:txBody>
            </p:sp>
            <p:sp>
              <p:nvSpPr>
                <p:cNvPr id="14" name="矩形 13"/>
                <p:cNvSpPr/>
                <p:nvPr/>
              </p:nvSpPr>
              <p:spPr>
                <a:xfrm rot="16200000">
                  <a:off x="2634233" y="697468"/>
                  <a:ext cx="967165" cy="2016065"/>
                </a:xfrm>
                <a:prstGeom prst="rect">
                  <a:avLst/>
                </a:prstGeom>
              </p:spPr>
              <p:txBody>
                <a:bodyPr wrap="none">
                  <a:spAutoFit/>
                </a:bodyPr>
                <a:lstStyle/>
                <a:p>
                  <a:pPr>
                    <a:lnSpc>
                      <a:spcPct val="140000"/>
                    </a:lnSpc>
                    <a:defRPr/>
                  </a:pPr>
                  <a:r>
                    <a:rPr lang="zh-CN" altLang="en-US" sz="4800" b="1" kern="0">
                      <a:solidFill>
                        <a:srgbClr val="007434"/>
                      </a:solidFill>
                      <a:effectLst>
                        <a:outerShdw blurRad="38100" dist="38100" dir="2700000" algn="tl">
                          <a:srgbClr val="000000">
                            <a:alpha val="43137"/>
                          </a:srgbClr>
                        </a:outerShdw>
                      </a:effectLst>
                      <a:latin typeface="微软雅黑" pitchFamily="34" charset="-122"/>
                      <a:ea typeface="微软雅黑" pitchFamily="34" charset="-122"/>
                    </a:rPr>
                    <a:t>目 </a:t>
                  </a:r>
                </a:p>
                <a:p>
                  <a:pPr>
                    <a:lnSpc>
                      <a:spcPct val="140000"/>
                    </a:lnSpc>
                    <a:defRPr/>
                  </a:pPr>
                  <a:r>
                    <a:rPr lang="zh-CN" altLang="en-US" sz="4800" b="1" kern="0">
                      <a:solidFill>
                        <a:srgbClr val="007434"/>
                      </a:solidFill>
                      <a:effectLst>
                        <a:outerShdw blurRad="38100" dist="38100" dir="2700000" algn="tl">
                          <a:srgbClr val="000000">
                            <a:alpha val="43137"/>
                          </a:srgbClr>
                        </a:outerShdw>
                      </a:effectLst>
                      <a:latin typeface="微软雅黑" pitchFamily="34" charset="-122"/>
                      <a:ea typeface="微软雅黑" pitchFamily="34" charset="-122"/>
                    </a:rPr>
                    <a:t>录</a:t>
                  </a:r>
                  <a:endParaRPr lang="zh-CN" altLang="en-US" sz="4800" b="1" kern="0" dirty="0">
                    <a:solidFill>
                      <a:srgbClr val="007434"/>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5" name="TextBox 5"/>
                <p:cNvSpPr txBox="1">
                  <a:spLocks noChangeArrowheads="1"/>
                </p:cNvSpPr>
                <p:nvPr/>
              </p:nvSpPr>
              <p:spPr bwMode="auto">
                <a:xfrm>
                  <a:off x="2331389" y="2072128"/>
                  <a:ext cx="2152727" cy="45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defRPr/>
                  </a:pPr>
                  <a:r>
                    <a:rPr lang="en-US" altLang="zh-CN" sz="2400" b="1" kern="0" spc="300">
                      <a:solidFill>
                        <a:srgbClr val="00743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ONTENTS</a:t>
                  </a:r>
                  <a:endParaRPr lang="zh-CN" altLang="en-US" sz="2400" b="1" kern="0" spc="300" dirty="0">
                    <a:solidFill>
                      <a:srgbClr val="00743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2" name="矩形 11"/>
              <p:cNvSpPr/>
              <p:nvPr/>
            </p:nvSpPr>
            <p:spPr>
              <a:xfrm>
                <a:off x="1136586" y="1364849"/>
                <a:ext cx="838002" cy="1181039"/>
              </a:xfrm>
              <a:prstGeom prst="rect">
                <a:avLst/>
              </a:prstGeom>
            </p:spPr>
            <p:txBody>
              <a:bodyPr wrap="none">
                <a:spAutoFit/>
              </a:bodyPr>
              <a:lstStyle/>
              <a:p>
                <a:pPr>
                  <a:defRPr/>
                </a:pPr>
                <a:r>
                  <a:rPr lang="en-US" altLang="zh-CN" sz="7200" kern="0">
                    <a:solidFill>
                      <a:schemeClr val="bg1"/>
                    </a:solidFill>
                    <a:effectLst>
                      <a:outerShdw blurRad="38100" dist="38100" dir="2700000" algn="tl">
                        <a:srgbClr val="000000">
                          <a:alpha val="43137"/>
                        </a:srgbClr>
                      </a:outerShdw>
                    </a:effectLst>
                    <a:latin typeface="Arial" pitchFamily="34" charset="0"/>
                    <a:ea typeface="宋体" panose="02010600030101010101" pitchFamily="2" charset="-122"/>
                    <a:cs typeface="Arial" pitchFamily="34" charset="0"/>
                  </a:rPr>
                  <a:t>C</a:t>
                </a:r>
                <a:endParaRPr lang="zh-CN" altLang="en-US" sz="7200" kern="0" dirty="0">
                  <a:solidFill>
                    <a:schemeClr val="bg1"/>
                  </a:solidFill>
                  <a:effectLst>
                    <a:outerShdw blurRad="38100" dist="38100" dir="2700000" algn="tl">
                      <a:srgbClr val="000000">
                        <a:alpha val="43137"/>
                      </a:srgbClr>
                    </a:outerShdw>
                  </a:effectLst>
                  <a:latin typeface="Arial" pitchFamily="34" charset="0"/>
                  <a:ea typeface="宋体" panose="02010600030101010101" pitchFamily="2" charset="-122"/>
                  <a:cs typeface="Arial" pitchFamily="34" charset="0"/>
                </a:endParaRPr>
              </a:p>
            </p:txBody>
          </p:sp>
        </p:grpSp>
        <p:grpSp>
          <p:nvGrpSpPr>
            <p:cNvPr id="8" name="组合 7"/>
            <p:cNvGrpSpPr>
              <a:grpSpLocks/>
            </p:cNvGrpSpPr>
            <p:nvPr/>
          </p:nvGrpSpPr>
          <p:grpSpPr bwMode="auto">
            <a:xfrm flipV="1">
              <a:off x="2016184" y="1685078"/>
              <a:ext cx="102841" cy="3182812"/>
              <a:chOff x="6965396" y="2043746"/>
              <a:chExt cx="64274" cy="1730583"/>
            </a:xfrm>
          </p:grpSpPr>
          <p:cxnSp>
            <p:nvCxnSpPr>
              <p:cNvPr id="9" name="直接连接符 8"/>
              <p:cNvCxnSpPr/>
              <p:nvPr/>
            </p:nvCxnSpPr>
            <p:spPr bwMode="auto">
              <a:xfrm>
                <a:off x="6965396" y="2043746"/>
                <a:ext cx="774" cy="1730583"/>
              </a:xfrm>
              <a:prstGeom prst="line">
                <a:avLst/>
              </a:prstGeom>
              <a:noFill/>
              <a:ln w="38100" cap="flat" cmpd="sng" algn="ctr">
                <a:solidFill>
                  <a:srgbClr val="005950"/>
                </a:solidFill>
                <a:prstDash val="solid"/>
                <a:round/>
                <a:headEnd type="none" w="med" len="med"/>
                <a:tailEnd type="none" w="med" len="med"/>
              </a:ln>
              <a:effectLst/>
            </p:spPr>
          </p:cxnSp>
          <p:cxnSp>
            <p:nvCxnSpPr>
              <p:cNvPr id="10" name="直接连接符 9"/>
              <p:cNvCxnSpPr/>
              <p:nvPr/>
            </p:nvCxnSpPr>
            <p:spPr bwMode="auto">
              <a:xfrm>
                <a:off x="7029670" y="2043746"/>
                <a:ext cx="0" cy="1721880"/>
              </a:xfrm>
              <a:prstGeom prst="line">
                <a:avLst/>
              </a:prstGeom>
              <a:noFill/>
              <a:ln w="3175" cap="flat" cmpd="sng" algn="ctr">
                <a:solidFill>
                  <a:srgbClr val="005950"/>
                </a:solidFill>
                <a:prstDash val="solid"/>
                <a:round/>
                <a:headEnd type="none" w="med" len="med"/>
                <a:tailEnd type="none" w="med" len="med"/>
              </a:ln>
              <a:effectLst/>
            </p:spPr>
          </p:cxnSp>
        </p:grpSp>
      </p:grpSp>
      <p:sp>
        <p:nvSpPr>
          <p:cNvPr id="28" name="Freeform 11"/>
          <p:cNvSpPr>
            <a:spLocks noChangeArrowheads="1"/>
          </p:cNvSpPr>
          <p:nvPr/>
        </p:nvSpPr>
        <p:spPr bwMode="auto">
          <a:xfrm rot="5400000">
            <a:off x="2108392" y="2195240"/>
            <a:ext cx="2002853" cy="1252101"/>
          </a:xfrm>
          <a:custGeom>
            <a:avLst/>
            <a:gdLst>
              <a:gd name="T0" fmla="*/ 637 w 1862"/>
              <a:gd name="T1" fmla="*/ 318 h 1164"/>
              <a:gd name="T2" fmla="*/ 635 w 1862"/>
              <a:gd name="T3" fmla="*/ 326 h 1164"/>
              <a:gd name="T4" fmla="*/ 630 w 1862"/>
              <a:gd name="T5" fmla="*/ 335 h 1164"/>
              <a:gd name="T6" fmla="*/ 622 w 1862"/>
              <a:gd name="T7" fmla="*/ 342 h 1164"/>
              <a:gd name="T8" fmla="*/ 612 w 1862"/>
              <a:gd name="T9" fmla="*/ 349 h 1164"/>
              <a:gd name="T10" fmla="*/ 582 w 1862"/>
              <a:gd name="T11" fmla="*/ 363 h 1164"/>
              <a:gd name="T12" fmla="*/ 543 w 1862"/>
              <a:gd name="T13" fmla="*/ 374 h 1164"/>
              <a:gd name="T14" fmla="*/ 497 w 1862"/>
              <a:gd name="T15" fmla="*/ 385 h 1164"/>
              <a:gd name="T16" fmla="*/ 443 w 1862"/>
              <a:gd name="T17" fmla="*/ 391 h 1164"/>
              <a:gd name="T18" fmla="*/ 382 w 1862"/>
              <a:gd name="T19" fmla="*/ 396 h 1164"/>
              <a:gd name="T20" fmla="*/ 318 w 1862"/>
              <a:gd name="T21" fmla="*/ 398 h 1164"/>
              <a:gd name="T22" fmla="*/ 286 w 1862"/>
              <a:gd name="T23" fmla="*/ 398 h 1164"/>
              <a:gd name="T24" fmla="*/ 223 w 1862"/>
              <a:gd name="T25" fmla="*/ 394 h 1164"/>
              <a:gd name="T26" fmla="*/ 167 w 1862"/>
              <a:gd name="T27" fmla="*/ 388 h 1164"/>
              <a:gd name="T28" fmla="*/ 116 w 1862"/>
              <a:gd name="T29" fmla="*/ 380 h 1164"/>
              <a:gd name="T30" fmla="*/ 73 w 1862"/>
              <a:gd name="T31" fmla="*/ 369 h 1164"/>
              <a:gd name="T32" fmla="*/ 39 w 1862"/>
              <a:gd name="T33" fmla="*/ 357 h 1164"/>
              <a:gd name="T34" fmla="*/ 19 w 1862"/>
              <a:gd name="T35" fmla="*/ 346 h 1164"/>
              <a:gd name="T36" fmla="*/ 11 w 1862"/>
              <a:gd name="T37" fmla="*/ 338 h 1164"/>
              <a:gd name="T38" fmla="*/ 4 w 1862"/>
              <a:gd name="T39" fmla="*/ 331 h 1164"/>
              <a:gd name="T40" fmla="*/ 1 w 1862"/>
              <a:gd name="T41" fmla="*/ 322 h 1164"/>
              <a:gd name="T42" fmla="*/ 0 w 1862"/>
              <a:gd name="T43" fmla="*/ 318 h 1164"/>
              <a:gd name="T44" fmla="*/ 1 w 1862"/>
              <a:gd name="T45" fmla="*/ 286 h 1164"/>
              <a:gd name="T46" fmla="*/ 6 w 1862"/>
              <a:gd name="T47" fmla="*/ 254 h 1164"/>
              <a:gd name="T48" fmla="*/ 15 w 1862"/>
              <a:gd name="T49" fmla="*/ 224 h 1164"/>
              <a:gd name="T50" fmla="*/ 25 w 1862"/>
              <a:gd name="T51" fmla="*/ 194 h 1164"/>
              <a:gd name="T52" fmla="*/ 39 w 1862"/>
              <a:gd name="T53" fmla="*/ 166 h 1164"/>
              <a:gd name="T54" fmla="*/ 54 w 1862"/>
              <a:gd name="T55" fmla="*/ 140 h 1164"/>
              <a:gd name="T56" fmla="*/ 73 w 1862"/>
              <a:gd name="T57" fmla="*/ 116 h 1164"/>
              <a:gd name="T58" fmla="*/ 93 w 1862"/>
              <a:gd name="T59" fmla="*/ 93 h 1164"/>
              <a:gd name="T60" fmla="*/ 116 w 1862"/>
              <a:gd name="T61" fmla="*/ 73 h 1164"/>
              <a:gd name="T62" fmla="*/ 140 w 1862"/>
              <a:gd name="T63" fmla="*/ 54 h 1164"/>
              <a:gd name="T64" fmla="*/ 167 w 1862"/>
              <a:gd name="T65" fmla="*/ 39 h 1164"/>
              <a:gd name="T66" fmla="*/ 194 w 1862"/>
              <a:gd name="T67" fmla="*/ 25 h 1164"/>
              <a:gd name="T68" fmla="*/ 223 w 1862"/>
              <a:gd name="T69" fmla="*/ 15 h 1164"/>
              <a:gd name="T70" fmla="*/ 254 w 1862"/>
              <a:gd name="T71" fmla="*/ 6 h 1164"/>
              <a:gd name="T72" fmla="*/ 286 w 1862"/>
              <a:gd name="T73" fmla="*/ 1 h 1164"/>
              <a:gd name="T74" fmla="*/ 318 w 1862"/>
              <a:gd name="T75" fmla="*/ 0 h 1164"/>
              <a:gd name="T76" fmla="*/ 335 w 1862"/>
              <a:gd name="T77" fmla="*/ 0 h 1164"/>
              <a:gd name="T78" fmla="*/ 367 w 1862"/>
              <a:gd name="T79" fmla="*/ 4 h 1164"/>
              <a:gd name="T80" fmla="*/ 398 w 1862"/>
              <a:gd name="T81" fmla="*/ 9 h 1164"/>
              <a:gd name="T82" fmla="*/ 428 w 1862"/>
              <a:gd name="T83" fmla="*/ 19 h 1164"/>
              <a:gd name="T84" fmla="*/ 456 w 1862"/>
              <a:gd name="T85" fmla="*/ 32 h 1164"/>
              <a:gd name="T86" fmla="*/ 484 w 1862"/>
              <a:gd name="T87" fmla="*/ 46 h 1164"/>
              <a:gd name="T88" fmla="*/ 509 w 1862"/>
              <a:gd name="T89" fmla="*/ 63 h 1164"/>
              <a:gd name="T90" fmla="*/ 532 w 1862"/>
              <a:gd name="T91" fmla="*/ 83 h 1164"/>
              <a:gd name="T92" fmla="*/ 554 w 1862"/>
              <a:gd name="T93" fmla="*/ 104 h 1164"/>
              <a:gd name="T94" fmla="*/ 573 w 1862"/>
              <a:gd name="T95" fmla="*/ 128 h 1164"/>
              <a:gd name="T96" fmla="*/ 590 w 1862"/>
              <a:gd name="T97" fmla="*/ 153 h 1164"/>
              <a:gd name="T98" fmla="*/ 605 w 1862"/>
              <a:gd name="T99" fmla="*/ 180 h 1164"/>
              <a:gd name="T100" fmla="*/ 618 w 1862"/>
              <a:gd name="T101" fmla="*/ 209 h 1164"/>
              <a:gd name="T102" fmla="*/ 626 w 1862"/>
              <a:gd name="T103" fmla="*/ 239 h 1164"/>
              <a:gd name="T104" fmla="*/ 633 w 1862"/>
              <a:gd name="T105" fmla="*/ 270 h 1164"/>
              <a:gd name="T106" fmla="*/ 636 w 1862"/>
              <a:gd name="T107" fmla="*/ 302 h 1164"/>
              <a:gd name="T108" fmla="*/ 637 w 1862"/>
              <a:gd name="T109" fmla="*/ 318 h 11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62"/>
              <a:gd name="T166" fmla="*/ 0 h 1164"/>
              <a:gd name="T167" fmla="*/ 1862 w 1862"/>
              <a:gd name="T168" fmla="*/ 1164 h 11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62" h="1164">
                <a:moveTo>
                  <a:pt x="1862" y="930"/>
                </a:moveTo>
                <a:lnTo>
                  <a:pt x="1862" y="930"/>
                </a:lnTo>
                <a:lnTo>
                  <a:pt x="1860" y="942"/>
                </a:lnTo>
                <a:lnTo>
                  <a:pt x="1856" y="954"/>
                </a:lnTo>
                <a:lnTo>
                  <a:pt x="1850" y="966"/>
                </a:lnTo>
                <a:lnTo>
                  <a:pt x="1842" y="978"/>
                </a:lnTo>
                <a:lnTo>
                  <a:pt x="1832" y="988"/>
                </a:lnTo>
                <a:lnTo>
                  <a:pt x="1820" y="1000"/>
                </a:lnTo>
                <a:lnTo>
                  <a:pt x="1806" y="1010"/>
                </a:lnTo>
                <a:lnTo>
                  <a:pt x="1788" y="1020"/>
                </a:lnTo>
                <a:lnTo>
                  <a:pt x="1750" y="1042"/>
                </a:lnTo>
                <a:lnTo>
                  <a:pt x="1702" y="1060"/>
                </a:lnTo>
                <a:lnTo>
                  <a:pt x="1650" y="1078"/>
                </a:lnTo>
                <a:lnTo>
                  <a:pt x="1588" y="1094"/>
                </a:lnTo>
                <a:lnTo>
                  <a:pt x="1522" y="1110"/>
                </a:lnTo>
                <a:lnTo>
                  <a:pt x="1452" y="1124"/>
                </a:lnTo>
                <a:lnTo>
                  <a:pt x="1374" y="1134"/>
                </a:lnTo>
                <a:lnTo>
                  <a:pt x="1294" y="1144"/>
                </a:lnTo>
                <a:lnTo>
                  <a:pt x="1208" y="1152"/>
                </a:lnTo>
                <a:lnTo>
                  <a:pt x="1118" y="1158"/>
                </a:lnTo>
                <a:lnTo>
                  <a:pt x="1026" y="1162"/>
                </a:lnTo>
                <a:lnTo>
                  <a:pt x="930" y="1164"/>
                </a:lnTo>
                <a:lnTo>
                  <a:pt x="836" y="1162"/>
                </a:lnTo>
                <a:lnTo>
                  <a:pt x="744" y="1158"/>
                </a:lnTo>
                <a:lnTo>
                  <a:pt x="654" y="1152"/>
                </a:lnTo>
                <a:lnTo>
                  <a:pt x="568" y="1144"/>
                </a:lnTo>
                <a:lnTo>
                  <a:pt x="488" y="1134"/>
                </a:lnTo>
                <a:lnTo>
                  <a:pt x="410" y="1124"/>
                </a:lnTo>
                <a:lnTo>
                  <a:pt x="338" y="1110"/>
                </a:lnTo>
                <a:lnTo>
                  <a:pt x="272" y="1094"/>
                </a:lnTo>
                <a:lnTo>
                  <a:pt x="212" y="1078"/>
                </a:lnTo>
                <a:lnTo>
                  <a:pt x="158" y="1060"/>
                </a:lnTo>
                <a:lnTo>
                  <a:pt x="112" y="1042"/>
                </a:lnTo>
                <a:lnTo>
                  <a:pt x="74" y="1020"/>
                </a:lnTo>
                <a:lnTo>
                  <a:pt x="56" y="1010"/>
                </a:lnTo>
                <a:lnTo>
                  <a:pt x="42" y="1000"/>
                </a:lnTo>
                <a:lnTo>
                  <a:pt x="30" y="988"/>
                </a:lnTo>
                <a:lnTo>
                  <a:pt x="18" y="978"/>
                </a:lnTo>
                <a:lnTo>
                  <a:pt x="10" y="966"/>
                </a:lnTo>
                <a:lnTo>
                  <a:pt x="4" y="954"/>
                </a:lnTo>
                <a:lnTo>
                  <a:pt x="2" y="942"/>
                </a:lnTo>
                <a:lnTo>
                  <a:pt x="0" y="930"/>
                </a:lnTo>
                <a:lnTo>
                  <a:pt x="2" y="882"/>
                </a:lnTo>
                <a:lnTo>
                  <a:pt x="4" y="836"/>
                </a:lnTo>
                <a:lnTo>
                  <a:pt x="10" y="788"/>
                </a:lnTo>
                <a:lnTo>
                  <a:pt x="18" y="742"/>
                </a:lnTo>
                <a:lnTo>
                  <a:pt x="30" y="698"/>
                </a:lnTo>
                <a:lnTo>
                  <a:pt x="42" y="654"/>
                </a:lnTo>
                <a:lnTo>
                  <a:pt x="56" y="610"/>
                </a:lnTo>
                <a:lnTo>
                  <a:pt x="74" y="568"/>
                </a:lnTo>
                <a:lnTo>
                  <a:pt x="92" y="526"/>
                </a:lnTo>
                <a:lnTo>
                  <a:pt x="112" y="486"/>
                </a:lnTo>
                <a:lnTo>
                  <a:pt x="134" y="448"/>
                </a:lnTo>
                <a:lnTo>
                  <a:pt x="158" y="410"/>
                </a:lnTo>
                <a:lnTo>
                  <a:pt x="184" y="374"/>
                </a:lnTo>
                <a:lnTo>
                  <a:pt x="212" y="338"/>
                </a:lnTo>
                <a:lnTo>
                  <a:pt x="242" y="304"/>
                </a:lnTo>
                <a:lnTo>
                  <a:pt x="272" y="272"/>
                </a:lnTo>
                <a:lnTo>
                  <a:pt x="304" y="242"/>
                </a:lnTo>
                <a:lnTo>
                  <a:pt x="338" y="212"/>
                </a:lnTo>
                <a:lnTo>
                  <a:pt x="374" y="184"/>
                </a:lnTo>
                <a:lnTo>
                  <a:pt x="410" y="158"/>
                </a:lnTo>
                <a:lnTo>
                  <a:pt x="448" y="134"/>
                </a:lnTo>
                <a:lnTo>
                  <a:pt x="488" y="112"/>
                </a:lnTo>
                <a:lnTo>
                  <a:pt x="528" y="92"/>
                </a:lnTo>
                <a:lnTo>
                  <a:pt x="568" y="72"/>
                </a:lnTo>
                <a:lnTo>
                  <a:pt x="610" y="56"/>
                </a:lnTo>
                <a:lnTo>
                  <a:pt x="654" y="42"/>
                </a:lnTo>
                <a:lnTo>
                  <a:pt x="698" y="28"/>
                </a:lnTo>
                <a:lnTo>
                  <a:pt x="744" y="18"/>
                </a:lnTo>
                <a:lnTo>
                  <a:pt x="790" y="10"/>
                </a:lnTo>
                <a:lnTo>
                  <a:pt x="836" y="4"/>
                </a:lnTo>
                <a:lnTo>
                  <a:pt x="882" y="0"/>
                </a:lnTo>
                <a:lnTo>
                  <a:pt x="930" y="0"/>
                </a:lnTo>
                <a:lnTo>
                  <a:pt x="978" y="0"/>
                </a:lnTo>
                <a:lnTo>
                  <a:pt x="1026" y="4"/>
                </a:lnTo>
                <a:lnTo>
                  <a:pt x="1072" y="10"/>
                </a:lnTo>
                <a:lnTo>
                  <a:pt x="1118" y="18"/>
                </a:lnTo>
                <a:lnTo>
                  <a:pt x="1164" y="28"/>
                </a:lnTo>
                <a:lnTo>
                  <a:pt x="1208" y="42"/>
                </a:lnTo>
                <a:lnTo>
                  <a:pt x="1250" y="56"/>
                </a:lnTo>
                <a:lnTo>
                  <a:pt x="1294" y="72"/>
                </a:lnTo>
                <a:lnTo>
                  <a:pt x="1334" y="92"/>
                </a:lnTo>
                <a:lnTo>
                  <a:pt x="1374" y="112"/>
                </a:lnTo>
                <a:lnTo>
                  <a:pt x="1414" y="134"/>
                </a:lnTo>
                <a:lnTo>
                  <a:pt x="1452" y="158"/>
                </a:lnTo>
                <a:lnTo>
                  <a:pt x="1488" y="184"/>
                </a:lnTo>
                <a:lnTo>
                  <a:pt x="1522" y="212"/>
                </a:lnTo>
                <a:lnTo>
                  <a:pt x="1556" y="242"/>
                </a:lnTo>
                <a:lnTo>
                  <a:pt x="1588" y="272"/>
                </a:lnTo>
                <a:lnTo>
                  <a:pt x="1620" y="304"/>
                </a:lnTo>
                <a:lnTo>
                  <a:pt x="1650" y="338"/>
                </a:lnTo>
                <a:lnTo>
                  <a:pt x="1676" y="374"/>
                </a:lnTo>
                <a:lnTo>
                  <a:pt x="1702" y="410"/>
                </a:lnTo>
                <a:lnTo>
                  <a:pt x="1726" y="448"/>
                </a:lnTo>
                <a:lnTo>
                  <a:pt x="1750" y="486"/>
                </a:lnTo>
                <a:lnTo>
                  <a:pt x="1770" y="526"/>
                </a:lnTo>
                <a:lnTo>
                  <a:pt x="1788" y="568"/>
                </a:lnTo>
                <a:lnTo>
                  <a:pt x="1806" y="610"/>
                </a:lnTo>
                <a:lnTo>
                  <a:pt x="1820" y="654"/>
                </a:lnTo>
                <a:lnTo>
                  <a:pt x="1832" y="698"/>
                </a:lnTo>
                <a:lnTo>
                  <a:pt x="1842" y="742"/>
                </a:lnTo>
                <a:lnTo>
                  <a:pt x="1850" y="788"/>
                </a:lnTo>
                <a:lnTo>
                  <a:pt x="1856" y="836"/>
                </a:lnTo>
                <a:lnTo>
                  <a:pt x="1860" y="882"/>
                </a:lnTo>
                <a:lnTo>
                  <a:pt x="1862" y="930"/>
                </a:lnTo>
                <a:close/>
              </a:path>
            </a:pathLst>
          </a:custGeom>
          <a:solidFill>
            <a:srgbClr val="007434"/>
          </a:solidFill>
          <a:ln>
            <a:noFill/>
          </a:ln>
        </p:spPr>
        <p:txBody>
          <a:bodyPr wrap="none" anchor="ctr"/>
          <a:lstStyle/>
          <a:p>
            <a:endParaRPr lang="zh-CN" altLang="zh-CN">
              <a:solidFill>
                <a:srgbClr val="000000"/>
              </a:solidFill>
              <a:ea typeface="微软雅黑" pitchFamily="34" charset="-122"/>
            </a:endParaRPr>
          </a:p>
        </p:txBody>
      </p:sp>
      <p:grpSp>
        <p:nvGrpSpPr>
          <p:cNvPr id="29" name="Group 8"/>
          <p:cNvGrpSpPr>
            <a:grpSpLocks/>
          </p:cNvGrpSpPr>
          <p:nvPr/>
        </p:nvGrpSpPr>
        <p:grpSpPr bwMode="auto">
          <a:xfrm>
            <a:off x="3677129" y="2015440"/>
            <a:ext cx="498161" cy="1584295"/>
            <a:chOff x="817500" y="709522"/>
            <a:chExt cx="775052" cy="2465024"/>
          </a:xfrm>
          <a:solidFill>
            <a:srgbClr val="007434"/>
          </a:solidFill>
        </p:grpSpPr>
        <p:sp>
          <p:nvSpPr>
            <p:cNvPr id="30" name="AutoShape 15"/>
            <p:cNvSpPr>
              <a:spLocks/>
            </p:cNvSpPr>
            <p:nvPr/>
          </p:nvSpPr>
          <p:spPr bwMode="auto">
            <a:xfrm rot="3600000">
              <a:off x="777416" y="749606"/>
              <a:ext cx="457200" cy="377031"/>
            </a:xfrm>
            <a:prstGeom prst="upArrow">
              <a:avLst>
                <a:gd name="adj1" fmla="val 52833"/>
                <a:gd name="adj2" fmla="val 45940"/>
              </a:avLst>
            </a:prstGeom>
            <a:grpFill/>
            <a:ln w="3175" cap="flat" cmpd="sng">
              <a:noFill/>
              <a:miter lim="800000"/>
              <a:headEnd/>
              <a:tailEnd/>
            </a:ln>
          </p:spPr>
          <p:txBody>
            <a:bodyPr anchor="ctr"/>
            <a:lstStyle/>
            <a:p>
              <a:pPr algn="ctr">
                <a:lnSpc>
                  <a:spcPct val="120000"/>
                </a:lnSpc>
              </a:pPr>
              <a:endParaRPr lang="zh-CN" altLang="zh-CN" sz="2100" b="1">
                <a:solidFill>
                  <a:srgbClr val="FFFFFF"/>
                </a:solidFill>
                <a:latin typeface="微软雅黑" pitchFamily="34" charset="-122"/>
                <a:ea typeface="微软雅黑" pitchFamily="34" charset="-122"/>
                <a:sym typeface="微软雅黑" pitchFamily="34" charset="-122"/>
              </a:endParaRPr>
            </a:p>
          </p:txBody>
        </p:sp>
        <p:sp>
          <p:nvSpPr>
            <p:cNvPr id="32" name="AutoShape 15"/>
            <p:cNvSpPr>
              <a:spLocks/>
            </p:cNvSpPr>
            <p:nvPr/>
          </p:nvSpPr>
          <p:spPr bwMode="auto">
            <a:xfrm rot="7200000">
              <a:off x="777416" y="2757430"/>
              <a:ext cx="457200" cy="377031"/>
            </a:xfrm>
            <a:prstGeom prst="upArrow">
              <a:avLst>
                <a:gd name="adj1" fmla="val 52833"/>
                <a:gd name="adj2" fmla="val 45940"/>
              </a:avLst>
            </a:prstGeom>
            <a:grpFill/>
            <a:ln w="3175" cap="flat" cmpd="sng">
              <a:noFill/>
              <a:miter lim="800000"/>
              <a:headEnd/>
              <a:tailEnd/>
            </a:ln>
          </p:spPr>
          <p:txBody>
            <a:bodyPr anchor="ctr"/>
            <a:lstStyle/>
            <a:p>
              <a:pPr algn="ctr">
                <a:lnSpc>
                  <a:spcPct val="120000"/>
                </a:lnSpc>
              </a:pPr>
              <a:endParaRPr lang="zh-CN" altLang="zh-CN" sz="2100" b="1">
                <a:solidFill>
                  <a:srgbClr val="FFFFFF"/>
                </a:solidFill>
                <a:latin typeface="微软雅黑" pitchFamily="34" charset="-122"/>
                <a:ea typeface="微软雅黑" pitchFamily="34" charset="-122"/>
                <a:sym typeface="微软雅黑" pitchFamily="34" charset="-122"/>
              </a:endParaRPr>
            </a:p>
          </p:txBody>
        </p:sp>
        <p:sp>
          <p:nvSpPr>
            <p:cNvPr id="34" name="AutoShape 15"/>
            <p:cNvSpPr>
              <a:spLocks/>
            </p:cNvSpPr>
            <p:nvPr/>
          </p:nvSpPr>
          <p:spPr bwMode="auto">
            <a:xfrm rot="5400000">
              <a:off x="1175437" y="1793602"/>
              <a:ext cx="457200" cy="377031"/>
            </a:xfrm>
            <a:prstGeom prst="upArrow">
              <a:avLst>
                <a:gd name="adj1" fmla="val 52833"/>
                <a:gd name="adj2" fmla="val 45940"/>
              </a:avLst>
            </a:prstGeom>
            <a:grpFill/>
            <a:ln w="3175" cap="flat" cmpd="sng">
              <a:noFill/>
              <a:miter lim="800000"/>
              <a:headEnd/>
              <a:tailEnd/>
            </a:ln>
          </p:spPr>
          <p:txBody>
            <a:bodyPr anchor="ctr"/>
            <a:lstStyle/>
            <a:p>
              <a:pPr algn="ctr">
                <a:lnSpc>
                  <a:spcPct val="120000"/>
                </a:lnSpc>
              </a:pPr>
              <a:endParaRPr lang="zh-CN" altLang="zh-CN" sz="2100" b="1">
                <a:solidFill>
                  <a:srgbClr val="FFFFFF"/>
                </a:solidFill>
                <a:latin typeface="微软雅黑" pitchFamily="34" charset="-122"/>
                <a:ea typeface="微软雅黑" pitchFamily="34" charset="-122"/>
                <a:sym typeface="微软雅黑" pitchFamily="34" charset="-122"/>
              </a:endParaRPr>
            </a:p>
          </p:txBody>
        </p:sp>
      </p:grpSp>
      <p:grpSp>
        <p:nvGrpSpPr>
          <p:cNvPr id="35" name="组合 34"/>
          <p:cNvGrpSpPr/>
          <p:nvPr/>
        </p:nvGrpSpPr>
        <p:grpSpPr>
          <a:xfrm>
            <a:off x="4199889" y="1900386"/>
            <a:ext cx="3920266" cy="425466"/>
            <a:chOff x="4254777" y="1302718"/>
            <a:chExt cx="3920266" cy="425466"/>
          </a:xfrm>
        </p:grpSpPr>
        <p:sp>
          <p:nvSpPr>
            <p:cNvPr id="36" name="矩形 18"/>
            <p:cNvSpPr>
              <a:spLocks noChangeArrowheads="1"/>
            </p:cNvSpPr>
            <p:nvPr/>
          </p:nvSpPr>
          <p:spPr bwMode="auto">
            <a:xfrm>
              <a:off x="4403140" y="1320411"/>
              <a:ext cx="3771903" cy="407772"/>
            </a:xfrm>
            <a:prstGeom prst="rect">
              <a:avLst/>
            </a:prstGeom>
            <a:solidFill>
              <a:srgbClr val="00B050"/>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pPr indent="406400" algn="l">
                <a:lnSpc>
                  <a:spcPts val="2800"/>
                </a:lnSpc>
              </a:pPr>
              <a:endParaRPr lang="zh-CN" altLang="zh-CN" b="1" dirty="0">
                <a:solidFill>
                  <a:srgbClr val="FFFFFF"/>
                </a:solidFill>
                <a:latin typeface="微软雅黑" pitchFamily="34" charset="-122"/>
                <a:ea typeface="微软雅黑" pitchFamily="34" charset="-122"/>
              </a:endParaRPr>
            </a:p>
          </p:txBody>
        </p:sp>
        <p:sp>
          <p:nvSpPr>
            <p:cNvPr id="37" name="AutoShape 4"/>
            <p:cNvSpPr>
              <a:spLocks noChangeArrowheads="1"/>
            </p:cNvSpPr>
            <p:nvPr/>
          </p:nvSpPr>
          <p:spPr bwMode="auto">
            <a:xfrm>
              <a:off x="4254777" y="1302718"/>
              <a:ext cx="487731" cy="425466"/>
            </a:xfrm>
            <a:prstGeom prst="hexagon">
              <a:avLst>
                <a:gd name="adj" fmla="val 28646"/>
                <a:gd name="vf" fmla="val 115470"/>
              </a:avLst>
            </a:prstGeom>
            <a:solidFill>
              <a:srgbClr val="007434"/>
            </a:solidFill>
            <a:ln w="3175" cap="flat" cmpd="sng">
              <a:solidFill>
                <a:srgbClr val="D7D7D7"/>
              </a:solidFill>
              <a:miter lim="800000"/>
              <a:headEnd/>
              <a:tailEnd/>
            </a:ln>
          </p:spPr>
          <p:txBody>
            <a:bodyPr anchor="ctr"/>
            <a:lstStyle/>
            <a:p>
              <a:pPr algn="ctr">
                <a:lnSpc>
                  <a:spcPct val="120000"/>
                </a:lnSpc>
              </a:pPr>
              <a:r>
                <a:rPr lang="en-US" b="1">
                  <a:solidFill>
                    <a:srgbClr val="F9F9F9"/>
                  </a:solidFill>
                  <a:latin typeface="微软雅黑" pitchFamily="34" charset="-122"/>
                  <a:ea typeface="微软雅黑" pitchFamily="34" charset="-122"/>
                  <a:sym typeface="微软雅黑" pitchFamily="34" charset="-122"/>
                </a:rPr>
                <a:t>1</a:t>
              </a:r>
              <a:endParaRPr lang="zh-CN" altLang="en-US" b="1" dirty="0">
                <a:solidFill>
                  <a:srgbClr val="000000"/>
                </a:solidFill>
              </a:endParaRPr>
            </a:p>
          </p:txBody>
        </p:sp>
      </p:grpSp>
      <p:grpSp>
        <p:nvGrpSpPr>
          <p:cNvPr id="38" name="组合 37"/>
          <p:cNvGrpSpPr/>
          <p:nvPr/>
        </p:nvGrpSpPr>
        <p:grpSpPr>
          <a:xfrm>
            <a:off x="4342723" y="2584599"/>
            <a:ext cx="3420706" cy="425466"/>
            <a:chOff x="4768106" y="1941307"/>
            <a:chExt cx="3420706" cy="425466"/>
          </a:xfrm>
        </p:grpSpPr>
        <p:sp>
          <p:nvSpPr>
            <p:cNvPr id="39" name="矩形 20"/>
            <p:cNvSpPr>
              <a:spLocks noChangeArrowheads="1"/>
            </p:cNvSpPr>
            <p:nvPr/>
          </p:nvSpPr>
          <p:spPr bwMode="auto">
            <a:xfrm>
              <a:off x="4916470" y="1959000"/>
              <a:ext cx="3272342" cy="407772"/>
            </a:xfrm>
            <a:prstGeom prst="rect">
              <a:avLst/>
            </a:prstGeom>
            <a:solidFill>
              <a:srgbClr val="00B050"/>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pPr indent="406400" algn="l">
                <a:lnSpc>
                  <a:spcPts val="2800"/>
                </a:lnSpc>
              </a:pPr>
              <a:endParaRPr lang="zh-CN" altLang="zh-CN" b="1" dirty="0">
                <a:solidFill>
                  <a:srgbClr val="FFFFFF"/>
                </a:solidFill>
                <a:latin typeface="微软雅黑" pitchFamily="34" charset="-122"/>
                <a:ea typeface="微软雅黑" pitchFamily="34" charset="-122"/>
              </a:endParaRPr>
            </a:p>
          </p:txBody>
        </p:sp>
        <p:sp>
          <p:nvSpPr>
            <p:cNvPr id="40" name="AutoShape 4"/>
            <p:cNvSpPr>
              <a:spLocks noChangeArrowheads="1"/>
            </p:cNvSpPr>
            <p:nvPr/>
          </p:nvSpPr>
          <p:spPr bwMode="auto">
            <a:xfrm>
              <a:off x="4768106" y="1941307"/>
              <a:ext cx="487731" cy="425466"/>
            </a:xfrm>
            <a:prstGeom prst="hexagon">
              <a:avLst>
                <a:gd name="adj" fmla="val 28646"/>
                <a:gd name="vf" fmla="val 115470"/>
              </a:avLst>
            </a:prstGeom>
            <a:solidFill>
              <a:srgbClr val="007434"/>
            </a:solidFill>
            <a:ln w="3175" cap="flat" cmpd="sng">
              <a:solidFill>
                <a:srgbClr val="D7D7D7"/>
              </a:solidFill>
              <a:miter lim="800000"/>
              <a:headEnd/>
              <a:tailEnd/>
            </a:ln>
          </p:spPr>
          <p:txBody>
            <a:bodyPr anchor="ctr"/>
            <a:lstStyle/>
            <a:p>
              <a:pPr algn="ctr">
                <a:lnSpc>
                  <a:spcPct val="120000"/>
                </a:lnSpc>
              </a:pPr>
              <a:r>
                <a:rPr lang="en-US" b="1" dirty="0">
                  <a:solidFill>
                    <a:srgbClr val="F9F9F9"/>
                  </a:solidFill>
                  <a:latin typeface="微软雅黑" pitchFamily="34" charset="-122"/>
                  <a:ea typeface="微软雅黑" pitchFamily="34" charset="-122"/>
                  <a:sym typeface="微软雅黑" pitchFamily="34" charset="-122"/>
                </a:rPr>
                <a:t>2</a:t>
              </a:r>
              <a:endParaRPr lang="zh-CN" altLang="en-US" b="1" dirty="0">
                <a:solidFill>
                  <a:srgbClr val="000000"/>
                </a:solidFill>
              </a:endParaRPr>
            </a:p>
          </p:txBody>
        </p:sp>
      </p:grpSp>
      <p:grpSp>
        <p:nvGrpSpPr>
          <p:cNvPr id="41" name="组合 40"/>
          <p:cNvGrpSpPr/>
          <p:nvPr/>
        </p:nvGrpSpPr>
        <p:grpSpPr>
          <a:xfrm>
            <a:off x="4199889" y="3288543"/>
            <a:ext cx="3272342" cy="434799"/>
            <a:chOff x="4999520" y="2579896"/>
            <a:chExt cx="3175525" cy="434799"/>
          </a:xfrm>
        </p:grpSpPr>
        <p:sp>
          <p:nvSpPr>
            <p:cNvPr id="42" name="矩形 22"/>
            <p:cNvSpPr>
              <a:spLocks noChangeArrowheads="1"/>
            </p:cNvSpPr>
            <p:nvPr/>
          </p:nvSpPr>
          <p:spPr bwMode="auto">
            <a:xfrm>
              <a:off x="5147885" y="2597588"/>
              <a:ext cx="3027160" cy="417107"/>
            </a:xfrm>
            <a:prstGeom prst="rect">
              <a:avLst/>
            </a:prstGeom>
            <a:solidFill>
              <a:srgbClr val="00B050"/>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pPr indent="406400" algn="l">
                <a:lnSpc>
                  <a:spcPts val="2800"/>
                </a:lnSpc>
              </a:pPr>
              <a:endParaRPr lang="zh-CN" altLang="zh-CN" b="1" dirty="0">
                <a:solidFill>
                  <a:srgbClr val="FFFFFF"/>
                </a:solidFill>
                <a:latin typeface="微软雅黑" pitchFamily="34" charset="-122"/>
                <a:ea typeface="微软雅黑" pitchFamily="34" charset="-122"/>
              </a:endParaRPr>
            </a:p>
          </p:txBody>
        </p:sp>
        <p:sp>
          <p:nvSpPr>
            <p:cNvPr id="43" name="AutoShape 4"/>
            <p:cNvSpPr>
              <a:spLocks noChangeArrowheads="1"/>
            </p:cNvSpPr>
            <p:nvPr/>
          </p:nvSpPr>
          <p:spPr bwMode="auto">
            <a:xfrm>
              <a:off x="4999520" y="2579896"/>
              <a:ext cx="487731" cy="425466"/>
            </a:xfrm>
            <a:prstGeom prst="hexagon">
              <a:avLst>
                <a:gd name="adj" fmla="val 28646"/>
                <a:gd name="vf" fmla="val 115470"/>
              </a:avLst>
            </a:prstGeom>
            <a:solidFill>
              <a:srgbClr val="007434"/>
            </a:solidFill>
            <a:ln w="3175" cap="flat" cmpd="sng">
              <a:solidFill>
                <a:srgbClr val="D7D7D7"/>
              </a:solidFill>
              <a:miter lim="800000"/>
              <a:headEnd/>
              <a:tailEnd/>
            </a:ln>
          </p:spPr>
          <p:txBody>
            <a:bodyPr anchor="ctr"/>
            <a:lstStyle/>
            <a:p>
              <a:pPr algn="ctr">
                <a:lnSpc>
                  <a:spcPct val="120000"/>
                </a:lnSpc>
              </a:pPr>
              <a:r>
                <a:rPr lang="en-US" b="1">
                  <a:solidFill>
                    <a:srgbClr val="F9F9F9"/>
                  </a:solidFill>
                  <a:latin typeface="微软雅黑" pitchFamily="34" charset="-122"/>
                  <a:ea typeface="微软雅黑" pitchFamily="34" charset="-122"/>
                  <a:sym typeface="微软雅黑" pitchFamily="34" charset="-122"/>
                </a:rPr>
                <a:t>3</a:t>
              </a:r>
              <a:endParaRPr lang="zh-CN" altLang="en-US" b="1">
                <a:solidFill>
                  <a:srgbClr val="000000"/>
                </a:solidFill>
              </a:endParaRPr>
            </a:p>
          </p:txBody>
        </p:sp>
      </p:grpSp>
      <p:pic>
        <p:nvPicPr>
          <p:cNvPr id="50"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255" y="2556026"/>
            <a:ext cx="461746" cy="46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a:extLst>
              <a:ext uri="{FF2B5EF4-FFF2-40B4-BE49-F238E27FC236}">
                <a16:creationId xmlns:a16="http://schemas.microsoft.com/office/drawing/2014/main" id="{811C89F1-8929-ACBE-EE40-9F10796E1386}"/>
              </a:ext>
            </a:extLst>
          </p:cNvPr>
          <p:cNvSpPr txBox="1"/>
          <p:nvPr/>
        </p:nvSpPr>
        <p:spPr>
          <a:xfrm>
            <a:off x="4457688" y="1891053"/>
            <a:ext cx="4572000" cy="416589"/>
          </a:xfrm>
          <a:prstGeom prst="rect">
            <a:avLst/>
          </a:prstGeom>
          <a:noFill/>
        </p:spPr>
        <p:txBody>
          <a:bodyPr wrap="square">
            <a:spAutoFit/>
          </a:bodyPr>
          <a:lstStyle/>
          <a:p>
            <a:pPr indent="406400" algn="l">
              <a:lnSpc>
                <a:spcPts val="2800"/>
              </a:lnSpc>
            </a:pPr>
            <a:r>
              <a:rPr lang="zh-CN" altLang="zh-CN" b="1" dirty="0">
                <a:solidFill>
                  <a:srgbClr val="FFFFFF"/>
                </a:solidFill>
                <a:latin typeface="微软雅黑" pitchFamily="34" charset="-122"/>
                <a:ea typeface="微软雅黑" pitchFamily="34" charset="-122"/>
              </a:rPr>
              <a:t>《规划》编制过程</a:t>
            </a:r>
          </a:p>
        </p:txBody>
      </p:sp>
      <p:sp>
        <p:nvSpPr>
          <p:cNvPr id="5" name="文本框 4">
            <a:extLst>
              <a:ext uri="{FF2B5EF4-FFF2-40B4-BE49-F238E27FC236}">
                <a16:creationId xmlns:a16="http://schemas.microsoft.com/office/drawing/2014/main" id="{D645885A-9242-0DDE-281B-D3164499BD7D}"/>
              </a:ext>
            </a:extLst>
          </p:cNvPr>
          <p:cNvSpPr txBox="1"/>
          <p:nvPr/>
        </p:nvSpPr>
        <p:spPr>
          <a:xfrm>
            <a:off x="4491087" y="2589100"/>
            <a:ext cx="4572000" cy="416589"/>
          </a:xfrm>
          <a:prstGeom prst="rect">
            <a:avLst/>
          </a:prstGeom>
          <a:noFill/>
        </p:spPr>
        <p:txBody>
          <a:bodyPr wrap="square">
            <a:spAutoFit/>
          </a:bodyPr>
          <a:lstStyle/>
          <a:p>
            <a:pPr indent="406400" algn="l">
              <a:lnSpc>
                <a:spcPts val="2800"/>
              </a:lnSpc>
            </a:pPr>
            <a:r>
              <a:rPr lang="zh-CN" altLang="en-US" b="1" dirty="0">
                <a:solidFill>
                  <a:srgbClr val="FFFFFF"/>
                </a:solidFill>
                <a:latin typeface="微软雅黑" pitchFamily="34" charset="-122"/>
                <a:ea typeface="微软雅黑" pitchFamily="34" charset="-122"/>
              </a:rPr>
              <a:t>指导思想</a:t>
            </a:r>
            <a:endParaRPr lang="zh-CN" altLang="zh-CN" b="1" dirty="0">
              <a:solidFill>
                <a:srgbClr val="FFFFFF"/>
              </a:solidFill>
              <a:latin typeface="微软雅黑" pitchFamily="34" charset="-122"/>
              <a:ea typeface="微软雅黑" pitchFamily="34" charset="-122"/>
            </a:endParaRPr>
          </a:p>
        </p:txBody>
      </p:sp>
      <p:sp>
        <p:nvSpPr>
          <p:cNvPr id="17" name="文本框 16">
            <a:extLst>
              <a:ext uri="{FF2B5EF4-FFF2-40B4-BE49-F238E27FC236}">
                <a16:creationId xmlns:a16="http://schemas.microsoft.com/office/drawing/2014/main" id="{560958CD-7732-4ADB-A4C4-DB6B89181965}"/>
              </a:ext>
            </a:extLst>
          </p:cNvPr>
          <p:cNvSpPr txBox="1"/>
          <p:nvPr/>
        </p:nvSpPr>
        <p:spPr>
          <a:xfrm>
            <a:off x="4245999" y="3310612"/>
            <a:ext cx="3226232" cy="416589"/>
          </a:xfrm>
          <a:prstGeom prst="rect">
            <a:avLst/>
          </a:prstGeom>
          <a:noFill/>
        </p:spPr>
        <p:txBody>
          <a:bodyPr wrap="square">
            <a:spAutoFit/>
          </a:bodyPr>
          <a:lstStyle/>
          <a:p>
            <a:pPr indent="406400" algn="l">
              <a:lnSpc>
                <a:spcPts val="2800"/>
              </a:lnSpc>
            </a:pPr>
            <a:r>
              <a:rPr lang="zh-CN" altLang="zh-CN" b="1" dirty="0">
                <a:solidFill>
                  <a:srgbClr val="FFFFFF"/>
                </a:solidFill>
                <a:latin typeface="微软雅黑" pitchFamily="34" charset="-122"/>
                <a:ea typeface="微软雅黑" pitchFamily="34" charset="-122"/>
              </a:rPr>
              <a:t>《规划》主要内容及任务</a:t>
            </a:r>
          </a:p>
        </p:txBody>
      </p:sp>
    </p:spTree>
    <p:extLst>
      <p:ext uri="{BB962C8B-B14F-4D97-AF65-F5344CB8AC3E}">
        <p14:creationId xmlns:p14="http://schemas.microsoft.com/office/powerpoint/2010/main" val="6501134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 fill="hold"/>
                                        <p:tgtEl>
                                          <p:spTgt spid="6"/>
                                        </p:tgtEl>
                                        <p:attrNameLst>
                                          <p:attrName>ppt_x</p:attrName>
                                        </p:attrNameLst>
                                      </p:cBhvr>
                                      <p:tavLst>
                                        <p:tav tm="0">
                                          <p:val>
                                            <p:strVal val="#ppt_x"/>
                                          </p:val>
                                        </p:tav>
                                        <p:tav tm="100000">
                                          <p:val>
                                            <p:strVal val="#ppt_x"/>
                                          </p:val>
                                        </p:tav>
                                      </p:tavLst>
                                    </p:anim>
                                    <p:anim calcmode="lin" valueType="num">
                                      <p:cBhvr additive="base">
                                        <p:cTn id="8" dur="4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400"/>
                            </p:stCondLst>
                            <p:childTnLst>
                              <p:par>
                                <p:cTn id="10" presetID="53" presetClass="entr" presetSubtype="16"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childTnLst>
                          </p:cTn>
                        </p:par>
                        <p:par>
                          <p:cTn id="15" fill="hold">
                            <p:stCondLst>
                              <p:cond delay="900"/>
                            </p:stCondLst>
                            <p:childTnLst>
                              <p:par>
                                <p:cTn id="16" presetID="22" presetClass="entr" presetSubtype="8"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left)">
                                      <p:cBhvr>
                                        <p:cTn id="18" dur="500"/>
                                        <p:tgtEl>
                                          <p:spTgt spid="29"/>
                                        </p:tgtEl>
                                      </p:cBhvr>
                                    </p:animEffect>
                                  </p:childTnLst>
                                </p:cTn>
                              </p:par>
                            </p:childTnLst>
                          </p:cTn>
                        </p:par>
                        <p:par>
                          <p:cTn id="19" fill="hold">
                            <p:stCondLst>
                              <p:cond delay="1400"/>
                            </p:stCondLst>
                            <p:childTnLst>
                              <p:par>
                                <p:cTn id="20" presetID="2" presetClass="entr" presetSubtype="2"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1+#ppt_w/2"/>
                                          </p:val>
                                        </p:tav>
                                        <p:tav tm="100000">
                                          <p:val>
                                            <p:strVal val="#ppt_x"/>
                                          </p:val>
                                        </p:tav>
                                      </p:tavLst>
                                    </p:anim>
                                    <p:anim calcmode="lin" valueType="num">
                                      <p:cBhvr additive="base">
                                        <p:cTn id="23" dur="500" fill="hold"/>
                                        <p:tgtEl>
                                          <p:spTgt spid="35"/>
                                        </p:tgtEl>
                                        <p:attrNameLst>
                                          <p:attrName>ppt_y</p:attrName>
                                        </p:attrNameLst>
                                      </p:cBhvr>
                                      <p:tavLst>
                                        <p:tav tm="0">
                                          <p:val>
                                            <p:strVal val="#ppt_y"/>
                                          </p:val>
                                        </p:tav>
                                        <p:tav tm="100000">
                                          <p:val>
                                            <p:strVal val="#ppt_y"/>
                                          </p:val>
                                        </p:tav>
                                      </p:tavLst>
                                    </p:anim>
                                  </p:childTnLst>
                                </p:cTn>
                              </p:par>
                            </p:childTnLst>
                          </p:cTn>
                        </p:par>
                        <p:par>
                          <p:cTn id="24" fill="hold">
                            <p:stCondLst>
                              <p:cond delay="1900"/>
                            </p:stCondLst>
                            <p:childTnLst>
                              <p:par>
                                <p:cTn id="25" presetID="2" presetClass="entr" presetSubtype="2"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1+#ppt_w/2"/>
                                          </p:val>
                                        </p:tav>
                                        <p:tav tm="100000">
                                          <p:val>
                                            <p:strVal val="#ppt_x"/>
                                          </p:val>
                                        </p:tav>
                                      </p:tavLst>
                                    </p:anim>
                                    <p:anim calcmode="lin" valueType="num">
                                      <p:cBhvr additive="base">
                                        <p:cTn id="28" dur="500" fill="hold"/>
                                        <p:tgtEl>
                                          <p:spTgt spid="38"/>
                                        </p:tgtEl>
                                        <p:attrNameLst>
                                          <p:attrName>ppt_y</p:attrName>
                                        </p:attrNameLst>
                                      </p:cBhvr>
                                      <p:tavLst>
                                        <p:tav tm="0">
                                          <p:val>
                                            <p:strVal val="#ppt_y"/>
                                          </p:val>
                                        </p:tav>
                                        <p:tav tm="100000">
                                          <p:val>
                                            <p:strVal val="#ppt_y"/>
                                          </p:val>
                                        </p:tav>
                                      </p:tavLst>
                                    </p:anim>
                                  </p:childTnLst>
                                </p:cTn>
                              </p:par>
                            </p:childTnLst>
                          </p:cTn>
                        </p:par>
                        <p:par>
                          <p:cTn id="29" fill="hold">
                            <p:stCondLst>
                              <p:cond delay="2400"/>
                            </p:stCondLst>
                            <p:childTnLst>
                              <p:par>
                                <p:cTn id="30" presetID="2" presetClass="entr" presetSubtype="2" fill="hold" nodeType="after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500" fill="hold"/>
                                        <p:tgtEl>
                                          <p:spTgt spid="41"/>
                                        </p:tgtEl>
                                        <p:attrNameLst>
                                          <p:attrName>ppt_x</p:attrName>
                                        </p:attrNameLst>
                                      </p:cBhvr>
                                      <p:tavLst>
                                        <p:tav tm="0">
                                          <p:val>
                                            <p:strVal val="1+#ppt_w/2"/>
                                          </p:val>
                                        </p:tav>
                                        <p:tav tm="100000">
                                          <p:val>
                                            <p:strVal val="#ppt_x"/>
                                          </p:val>
                                        </p:tav>
                                      </p:tavLst>
                                    </p:anim>
                                    <p:anim calcmode="lin" valueType="num">
                                      <p:cBhvr additive="base">
                                        <p:cTn id="33"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13"/>
          <p:cNvGrpSpPr>
            <a:grpSpLocks/>
          </p:cNvGrpSpPr>
          <p:nvPr/>
        </p:nvGrpSpPr>
        <p:grpSpPr bwMode="auto">
          <a:xfrm>
            <a:off x="323528" y="1112342"/>
            <a:ext cx="2960297" cy="3053248"/>
            <a:chOff x="358938" y="1580480"/>
            <a:chExt cx="1548766" cy="1759231"/>
          </a:xfrm>
        </p:grpSpPr>
        <p:sp>
          <p:nvSpPr>
            <p:cNvPr id="11" name="剪去单角的矩形 10"/>
            <p:cNvSpPr/>
            <p:nvPr/>
          </p:nvSpPr>
          <p:spPr>
            <a:xfrm>
              <a:off x="358938" y="1580480"/>
              <a:ext cx="1548766" cy="1759231"/>
            </a:xfrm>
            <a:prstGeom prst="snip1Rect">
              <a:avLst/>
            </a:prstGeom>
            <a:gradFill flip="none" rotWithShape="1">
              <a:gsLst>
                <a:gs pos="0">
                  <a:srgbClr val="007434">
                    <a:shade val="30000"/>
                    <a:satMod val="115000"/>
                  </a:srgbClr>
                </a:gs>
                <a:gs pos="50000">
                  <a:srgbClr val="007434">
                    <a:shade val="67500"/>
                    <a:satMod val="115000"/>
                  </a:srgbClr>
                </a:gs>
                <a:gs pos="100000">
                  <a:srgbClr val="007434">
                    <a:shade val="100000"/>
                    <a:satMod val="115000"/>
                  </a:srgbClr>
                </a:gs>
              </a:gsLst>
              <a:lin ang="162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zh-CN" altLang="en-US" sz="1600" b="1" i="0" u="none" strike="noStrike" kern="0" cap="none" spc="0" normalizeH="0" baseline="0" noProof="0" dirty="0">
                <a:ln>
                  <a:noFill/>
                </a:ln>
                <a:solidFill>
                  <a:sysClr val="window" lastClr="FFFFFF"/>
                </a:solidFill>
                <a:effectLst/>
                <a:uLnTx/>
                <a:uFillTx/>
                <a:latin typeface="Calibri"/>
                <a:ea typeface="微软雅黑" pitchFamily="34" charset="-122"/>
                <a:cs typeface="+mn-cs"/>
              </a:endParaRPr>
            </a:p>
          </p:txBody>
        </p:sp>
        <p:sp>
          <p:nvSpPr>
            <p:cNvPr id="13" name="TextBox 12"/>
            <p:cNvSpPr txBox="1"/>
            <p:nvPr/>
          </p:nvSpPr>
          <p:spPr>
            <a:xfrm>
              <a:off x="413456" y="1670422"/>
              <a:ext cx="1439728" cy="1499005"/>
            </a:xfrm>
            <a:prstGeom prst="rect">
              <a:avLst/>
            </a:prstGeom>
            <a:noFill/>
          </p:spPr>
          <p:txBody>
            <a:bodyP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zh-CN" altLang="zh-CN" sz="1100" b="1" kern="0" dirty="0">
                  <a:solidFill>
                    <a:sysClr val="window" lastClr="FFFFFF"/>
                  </a:solidFill>
                  <a:latin typeface="微软雅黑" pitchFamily="34" charset="-122"/>
                  <a:ea typeface="微软雅黑" pitchFamily="34" charset="-122"/>
                </a:rPr>
                <a:t>按照《文山市人民政府办公室关于印发〈文山市</a:t>
              </a:r>
              <a:r>
                <a:rPr lang="en-US" altLang="zh-CN" sz="1100" b="1" kern="0" dirty="0">
                  <a:solidFill>
                    <a:sysClr val="window" lastClr="FFFFFF"/>
                  </a:solidFill>
                  <a:latin typeface="微软雅黑" pitchFamily="34" charset="-122"/>
                  <a:ea typeface="微软雅黑" pitchFamily="34" charset="-122"/>
                </a:rPr>
                <a:t>“</a:t>
              </a:r>
              <a:r>
                <a:rPr lang="zh-CN" altLang="zh-CN" sz="1100" b="1" kern="0" dirty="0">
                  <a:solidFill>
                    <a:sysClr val="window" lastClr="FFFFFF"/>
                  </a:solidFill>
                  <a:latin typeface="微软雅黑" pitchFamily="34" charset="-122"/>
                  <a:ea typeface="微软雅黑" pitchFamily="34" charset="-122"/>
                </a:rPr>
                <a:t>十四五</a:t>
              </a:r>
              <a:r>
                <a:rPr lang="en-US" altLang="zh-CN" sz="1100" b="1" kern="0" dirty="0">
                  <a:solidFill>
                    <a:sysClr val="window" lastClr="FFFFFF"/>
                  </a:solidFill>
                  <a:latin typeface="微软雅黑" pitchFamily="34" charset="-122"/>
                  <a:ea typeface="微软雅黑" pitchFamily="34" charset="-122"/>
                </a:rPr>
                <a:t>”</a:t>
              </a:r>
              <a:r>
                <a:rPr lang="zh-CN" altLang="zh-CN" sz="1100" b="1" kern="0" dirty="0">
                  <a:solidFill>
                    <a:sysClr val="window" lastClr="FFFFFF"/>
                  </a:solidFill>
                  <a:latin typeface="微软雅黑" pitchFamily="34" charset="-122"/>
                  <a:ea typeface="微软雅黑" pitchFamily="34" charset="-122"/>
                </a:rPr>
                <a:t>专项规划编制工作方案〉的通知》（文市政办发〔</a:t>
              </a:r>
              <a:r>
                <a:rPr lang="en-US" altLang="zh-CN" sz="1100" b="1" kern="0" dirty="0">
                  <a:solidFill>
                    <a:sysClr val="window" lastClr="FFFFFF"/>
                  </a:solidFill>
                  <a:latin typeface="微软雅黑" pitchFamily="34" charset="-122"/>
                  <a:ea typeface="微软雅黑" pitchFamily="34" charset="-122"/>
                </a:rPr>
                <a:t>2021</a:t>
              </a:r>
              <a:r>
                <a:rPr lang="zh-CN" altLang="zh-CN" sz="1100" b="1" kern="0" dirty="0">
                  <a:solidFill>
                    <a:sysClr val="window" lastClr="FFFFFF"/>
                  </a:solidFill>
                  <a:latin typeface="微软雅黑" pitchFamily="34" charset="-122"/>
                  <a:ea typeface="微软雅黑" pitchFamily="34" charset="-122"/>
                </a:rPr>
                <a:t>〕</a:t>
              </a:r>
              <a:r>
                <a:rPr lang="en-US" altLang="zh-CN" sz="1100" b="1" kern="0" dirty="0">
                  <a:solidFill>
                    <a:sysClr val="window" lastClr="FFFFFF"/>
                  </a:solidFill>
                  <a:latin typeface="微软雅黑" pitchFamily="34" charset="-122"/>
                  <a:ea typeface="微软雅黑" pitchFamily="34" charset="-122"/>
                </a:rPr>
                <a:t>54</a:t>
              </a:r>
              <a:r>
                <a:rPr lang="zh-CN" altLang="zh-CN" sz="1100" b="1" kern="0" dirty="0">
                  <a:solidFill>
                    <a:sysClr val="window" lastClr="FFFFFF"/>
                  </a:solidFill>
                  <a:latin typeface="微软雅黑" pitchFamily="34" charset="-122"/>
                  <a:ea typeface="微软雅黑" pitchFamily="34" charset="-122"/>
                </a:rPr>
                <a:t>号）要求，文山市林业和草原局组织开展《文山市林业和草原保护发展</a:t>
              </a:r>
              <a:r>
                <a:rPr lang="en-US" altLang="zh-CN" sz="1100" b="1" kern="0" dirty="0">
                  <a:solidFill>
                    <a:sysClr val="window" lastClr="FFFFFF"/>
                  </a:solidFill>
                  <a:latin typeface="微软雅黑" pitchFamily="34" charset="-122"/>
                  <a:ea typeface="微软雅黑" pitchFamily="34" charset="-122"/>
                </a:rPr>
                <a:t>“</a:t>
              </a:r>
              <a:r>
                <a:rPr lang="zh-CN" altLang="zh-CN" sz="1100" b="1" kern="0" dirty="0">
                  <a:solidFill>
                    <a:sysClr val="window" lastClr="FFFFFF"/>
                  </a:solidFill>
                  <a:latin typeface="微软雅黑" pitchFamily="34" charset="-122"/>
                  <a:ea typeface="微软雅黑" pitchFamily="34" charset="-122"/>
                </a:rPr>
                <a:t>十四五</a:t>
              </a:r>
              <a:r>
                <a:rPr lang="en-US" altLang="zh-CN" sz="1100" b="1" kern="0" dirty="0">
                  <a:solidFill>
                    <a:sysClr val="window" lastClr="FFFFFF"/>
                  </a:solidFill>
                  <a:latin typeface="微软雅黑" pitchFamily="34" charset="-122"/>
                  <a:ea typeface="微软雅黑" pitchFamily="34" charset="-122"/>
                </a:rPr>
                <a:t>”</a:t>
              </a:r>
              <a:r>
                <a:rPr lang="zh-CN" altLang="zh-CN" sz="1100" b="1" kern="0" dirty="0">
                  <a:solidFill>
                    <a:sysClr val="window" lastClr="FFFFFF"/>
                  </a:solidFill>
                  <a:latin typeface="微软雅黑" pitchFamily="34" charset="-122"/>
                  <a:ea typeface="微软雅黑" pitchFamily="34" charset="-122"/>
                </a:rPr>
                <a:t>规划》（以下简称《规划》）编制工作，按编制要求，形成规划初稿及征求意见稿，后经征求意见、函请市级有关单位的意见及组织召开专家评审会，经多次修改完善，形成规划送审稿。</a:t>
              </a:r>
              <a:endParaRPr lang="zh-CN" altLang="en-US" sz="1100" b="1" kern="0" dirty="0">
                <a:solidFill>
                  <a:sysClr val="window" lastClr="FFFFFF"/>
                </a:solidFill>
                <a:latin typeface="微软雅黑" pitchFamily="34" charset="-122"/>
                <a:ea typeface="微软雅黑" pitchFamily="34" charset="-122"/>
              </a:endParaRPr>
            </a:p>
          </p:txBody>
        </p:sp>
      </p:grpSp>
      <p:grpSp>
        <p:nvGrpSpPr>
          <p:cNvPr id="14" name="组合 17"/>
          <p:cNvGrpSpPr>
            <a:grpSpLocks/>
          </p:cNvGrpSpPr>
          <p:nvPr/>
        </p:nvGrpSpPr>
        <p:grpSpPr bwMode="auto">
          <a:xfrm>
            <a:off x="3442952" y="1269171"/>
            <a:ext cx="3166574" cy="2810431"/>
            <a:chOff x="323528" y="2132856"/>
            <a:chExt cx="1584176" cy="1206855"/>
          </a:xfrm>
        </p:grpSpPr>
        <p:sp>
          <p:nvSpPr>
            <p:cNvPr id="15" name="剪去单角的矩形 14"/>
            <p:cNvSpPr/>
            <p:nvPr/>
          </p:nvSpPr>
          <p:spPr>
            <a:xfrm>
              <a:off x="323528" y="2132856"/>
              <a:ext cx="1584176" cy="1206855"/>
            </a:xfrm>
            <a:prstGeom prst="snip1Rect">
              <a:avLst/>
            </a:prstGeom>
            <a:gradFill flip="none" rotWithShape="1">
              <a:gsLst>
                <a:gs pos="0">
                  <a:srgbClr val="007434">
                    <a:shade val="30000"/>
                    <a:satMod val="115000"/>
                  </a:srgbClr>
                </a:gs>
                <a:gs pos="50000">
                  <a:srgbClr val="007434">
                    <a:shade val="67500"/>
                    <a:satMod val="115000"/>
                  </a:srgbClr>
                </a:gs>
                <a:gs pos="100000">
                  <a:srgbClr val="007434">
                    <a:shade val="100000"/>
                    <a:satMod val="115000"/>
                  </a:srgbClr>
                </a:gs>
              </a:gsLst>
              <a:lin ang="162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zh-CN" altLang="en-US" sz="1600" b="1" i="0" u="none" strike="noStrike" kern="0" cap="none" spc="0" normalizeH="0" baseline="0" noProof="0" dirty="0">
                <a:ln>
                  <a:noFill/>
                </a:ln>
                <a:solidFill>
                  <a:sysClr val="window" lastClr="FFFFFF"/>
                </a:solidFill>
                <a:effectLst/>
                <a:uLnTx/>
                <a:uFillTx/>
                <a:latin typeface="Calibri"/>
                <a:ea typeface="微软雅黑" pitchFamily="34" charset="-122"/>
                <a:cs typeface="+mn-cs"/>
              </a:endParaRPr>
            </a:p>
          </p:txBody>
        </p:sp>
        <p:sp>
          <p:nvSpPr>
            <p:cNvPr id="17" name="TextBox 16"/>
            <p:cNvSpPr txBox="1"/>
            <p:nvPr/>
          </p:nvSpPr>
          <p:spPr>
            <a:xfrm>
              <a:off x="350370" y="2163150"/>
              <a:ext cx="1439582" cy="1146266"/>
            </a:xfrm>
            <a:prstGeom prst="rect">
              <a:avLst/>
            </a:prstGeom>
            <a:noFill/>
          </p:spPr>
          <p:txBody>
            <a:bodyP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zh-CN" altLang="zh-CN" sz="1100" b="1" kern="0" dirty="0">
                  <a:solidFill>
                    <a:sysClr val="window" lastClr="FFFFFF"/>
                  </a:solidFill>
                  <a:latin typeface="微软雅黑" pitchFamily="34" charset="-122"/>
                  <a:ea typeface="微软雅黑" pitchFamily="34" charset="-122"/>
                </a:rPr>
                <a:t>《规划》已与国家《“十四五”林业和草原保护发展规划纲要》《全国重要生态系统保护和修复重大工程总体规划（</a:t>
              </a:r>
              <a:r>
                <a:rPr lang="en-US" altLang="zh-CN" sz="1100" b="1" kern="0" dirty="0">
                  <a:solidFill>
                    <a:sysClr val="window" lastClr="FFFFFF"/>
                  </a:solidFill>
                  <a:latin typeface="微软雅黑" pitchFamily="34" charset="-122"/>
                  <a:ea typeface="微软雅黑" pitchFamily="34" charset="-122"/>
                </a:rPr>
                <a:t>2021</a:t>
              </a:r>
              <a:r>
                <a:rPr lang="zh-CN" altLang="zh-CN" sz="1100" b="1" kern="0" dirty="0">
                  <a:solidFill>
                    <a:sysClr val="window" lastClr="FFFFFF"/>
                  </a:solidFill>
                  <a:latin typeface="微软雅黑" pitchFamily="34" charset="-122"/>
                  <a:ea typeface="微软雅黑" pitchFamily="34" charset="-122"/>
                </a:rPr>
                <a:t>—</a:t>
              </a:r>
              <a:r>
                <a:rPr lang="en-US" altLang="zh-CN" sz="1100" b="1" kern="0" dirty="0">
                  <a:solidFill>
                    <a:sysClr val="window" lastClr="FFFFFF"/>
                  </a:solidFill>
                  <a:latin typeface="微软雅黑" pitchFamily="34" charset="-122"/>
                  <a:ea typeface="微软雅黑" pitchFamily="34" charset="-122"/>
                </a:rPr>
                <a:t>2035</a:t>
              </a:r>
              <a:r>
                <a:rPr lang="zh-CN" altLang="zh-CN" sz="1100" b="1" kern="0" dirty="0">
                  <a:solidFill>
                    <a:sysClr val="window" lastClr="FFFFFF"/>
                  </a:solidFill>
                  <a:latin typeface="微软雅黑" pitchFamily="34" charset="-122"/>
                  <a:ea typeface="微软雅黑" pitchFamily="34" charset="-122"/>
                </a:rPr>
                <a:t>年）》、《云南省“十四五”林业和草原保护发展规划》、《云南省重要生态系统保护和修复重大工程总体规划（</a:t>
              </a:r>
              <a:r>
                <a:rPr lang="en-US" altLang="zh-CN" sz="1100" b="1" kern="0" dirty="0">
                  <a:solidFill>
                    <a:sysClr val="window" lastClr="FFFFFF"/>
                  </a:solidFill>
                  <a:latin typeface="微软雅黑" pitchFamily="34" charset="-122"/>
                  <a:ea typeface="微软雅黑" pitchFamily="34" charset="-122"/>
                </a:rPr>
                <a:t>2021</a:t>
              </a:r>
              <a:r>
                <a:rPr lang="zh-CN" altLang="zh-CN" sz="1100" b="1" kern="0" dirty="0">
                  <a:solidFill>
                    <a:sysClr val="window" lastClr="FFFFFF"/>
                  </a:solidFill>
                  <a:latin typeface="微软雅黑" pitchFamily="34" charset="-122"/>
                  <a:ea typeface="微软雅黑" pitchFamily="34" charset="-122"/>
                </a:rPr>
                <a:t>—</a:t>
              </a:r>
              <a:r>
                <a:rPr lang="en-US" altLang="zh-CN" sz="1100" b="1" kern="0" dirty="0">
                  <a:solidFill>
                    <a:sysClr val="window" lastClr="FFFFFF"/>
                  </a:solidFill>
                  <a:latin typeface="微软雅黑" pitchFamily="34" charset="-122"/>
                  <a:ea typeface="微软雅黑" pitchFamily="34" charset="-122"/>
                </a:rPr>
                <a:t>2035</a:t>
              </a:r>
              <a:r>
                <a:rPr lang="zh-CN" altLang="zh-CN" sz="1100" b="1" kern="0" dirty="0">
                  <a:solidFill>
                    <a:sysClr val="window" lastClr="FFFFFF"/>
                  </a:solidFill>
                  <a:latin typeface="微软雅黑" pitchFamily="34" charset="-122"/>
                  <a:ea typeface="微软雅黑" pitchFamily="34" charset="-122"/>
                </a:rPr>
                <a:t>年）》、《文山州林草保护发展</a:t>
              </a:r>
              <a:r>
                <a:rPr lang="en-US" altLang="zh-CN" sz="1100" b="1" kern="0" dirty="0">
                  <a:solidFill>
                    <a:sysClr val="window" lastClr="FFFFFF"/>
                  </a:solidFill>
                  <a:latin typeface="微软雅黑" pitchFamily="34" charset="-122"/>
                  <a:ea typeface="微软雅黑" pitchFamily="34" charset="-122"/>
                </a:rPr>
                <a:t>“</a:t>
              </a:r>
              <a:r>
                <a:rPr lang="zh-CN" altLang="zh-CN" sz="1100" b="1" kern="0" dirty="0">
                  <a:solidFill>
                    <a:sysClr val="window" lastClr="FFFFFF"/>
                  </a:solidFill>
                  <a:latin typeface="微软雅黑" pitchFamily="34" charset="-122"/>
                  <a:ea typeface="微软雅黑" pitchFamily="34" charset="-122"/>
                </a:rPr>
                <a:t>十四五</a:t>
              </a:r>
              <a:r>
                <a:rPr lang="en-US" altLang="zh-CN" sz="1100" b="1" kern="0" dirty="0">
                  <a:solidFill>
                    <a:sysClr val="window" lastClr="FFFFFF"/>
                  </a:solidFill>
                  <a:latin typeface="微软雅黑" pitchFamily="34" charset="-122"/>
                  <a:ea typeface="微软雅黑" pitchFamily="34" charset="-122"/>
                </a:rPr>
                <a:t>”</a:t>
              </a:r>
              <a:r>
                <a:rPr lang="zh-CN" altLang="zh-CN" sz="1100" b="1" kern="0" dirty="0">
                  <a:solidFill>
                    <a:sysClr val="window" lastClr="FFFFFF"/>
                  </a:solidFill>
                  <a:latin typeface="微软雅黑" pitchFamily="34" charset="-122"/>
                  <a:ea typeface="微软雅黑" pitchFamily="34" charset="-122"/>
                </a:rPr>
                <a:t>规划》和《文山市国民经济和社会发展第十四个五年规划和二〇三五远景目标纲要》等上位规划进行了衔接。</a:t>
              </a:r>
              <a:endParaRPr lang="zh-CN" altLang="en-US" sz="1100" b="1" kern="0" dirty="0">
                <a:solidFill>
                  <a:sysClr val="window" lastClr="FFFFFF"/>
                </a:solidFill>
                <a:latin typeface="微软雅黑" pitchFamily="34" charset="-122"/>
                <a:ea typeface="微软雅黑" pitchFamily="34" charset="-122"/>
              </a:endParaRPr>
            </a:p>
          </p:txBody>
        </p:sp>
      </p:grpSp>
      <p:grpSp>
        <p:nvGrpSpPr>
          <p:cNvPr id="18" name="组合 21"/>
          <p:cNvGrpSpPr>
            <a:grpSpLocks/>
          </p:cNvGrpSpPr>
          <p:nvPr/>
        </p:nvGrpSpPr>
        <p:grpSpPr bwMode="auto">
          <a:xfrm>
            <a:off x="6768654" y="1772526"/>
            <a:ext cx="1944690" cy="2167376"/>
            <a:chOff x="323528" y="2132856"/>
            <a:chExt cx="1584176" cy="1206855"/>
          </a:xfrm>
        </p:grpSpPr>
        <p:sp>
          <p:nvSpPr>
            <p:cNvPr id="19" name="剪去单角的矩形 18"/>
            <p:cNvSpPr/>
            <p:nvPr/>
          </p:nvSpPr>
          <p:spPr>
            <a:xfrm>
              <a:off x="323528" y="2132856"/>
              <a:ext cx="1584176" cy="1206855"/>
            </a:xfrm>
            <a:prstGeom prst="snip1Rect">
              <a:avLst/>
            </a:prstGeom>
            <a:gradFill flip="none" rotWithShape="1">
              <a:gsLst>
                <a:gs pos="0">
                  <a:srgbClr val="007434">
                    <a:shade val="30000"/>
                    <a:satMod val="115000"/>
                  </a:srgbClr>
                </a:gs>
                <a:gs pos="50000">
                  <a:srgbClr val="007434">
                    <a:shade val="67500"/>
                    <a:satMod val="115000"/>
                  </a:srgbClr>
                </a:gs>
                <a:gs pos="100000">
                  <a:srgbClr val="007434">
                    <a:shade val="100000"/>
                    <a:satMod val="115000"/>
                  </a:srgbClr>
                </a:gs>
              </a:gsLst>
              <a:lin ang="162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zh-CN" altLang="en-US" sz="1600" b="1" i="0" u="none" strike="noStrike" kern="0" cap="none" spc="0" normalizeH="0" baseline="0" noProof="0" dirty="0">
                <a:ln>
                  <a:noFill/>
                </a:ln>
                <a:solidFill>
                  <a:sysClr val="window" lastClr="FFFFFF"/>
                </a:solidFill>
                <a:effectLst/>
                <a:uLnTx/>
                <a:uFillTx/>
                <a:latin typeface="Calibri"/>
                <a:ea typeface="微软雅黑" pitchFamily="34" charset="-122"/>
                <a:cs typeface="+mn-cs"/>
              </a:endParaRPr>
            </a:p>
          </p:txBody>
        </p:sp>
        <p:sp>
          <p:nvSpPr>
            <p:cNvPr id="21" name="TextBox 20"/>
            <p:cNvSpPr txBox="1"/>
            <p:nvPr/>
          </p:nvSpPr>
          <p:spPr>
            <a:xfrm>
              <a:off x="395752" y="2325528"/>
              <a:ext cx="1439727" cy="821510"/>
            </a:xfrm>
            <a:prstGeom prst="rect">
              <a:avLst/>
            </a:prstGeom>
            <a:noFill/>
          </p:spPr>
          <p:txBody>
            <a:bodyPr>
              <a:spAutoFit/>
            </a:bodyPr>
            <a:lstStyle/>
            <a:p>
              <a:pPr indent="406400" algn="just">
                <a:lnSpc>
                  <a:spcPts val="2800"/>
                </a:lnSpc>
              </a:pPr>
              <a:r>
                <a:rPr lang="zh-CN" altLang="zh-CN" sz="1100" b="1" kern="0" dirty="0">
                  <a:solidFill>
                    <a:sysClr val="window" lastClr="FFFFFF"/>
                  </a:solidFill>
                  <a:latin typeface="微软雅黑" pitchFamily="34" charset="-122"/>
                  <a:ea typeface="微软雅黑" pitchFamily="34" charset="-122"/>
                </a:rPr>
                <a:t>已按重大行政决策程序规定完成了公众参与、专家论证、风险性评估、合法性审查等程序。</a:t>
              </a:r>
            </a:p>
          </p:txBody>
        </p:sp>
      </p:grpSp>
      <p:sp>
        <p:nvSpPr>
          <p:cNvPr id="23" name="五边形 22"/>
          <p:cNvSpPr/>
          <p:nvPr/>
        </p:nvSpPr>
        <p:spPr bwMode="auto">
          <a:xfrm>
            <a:off x="323528" y="3939902"/>
            <a:ext cx="8713787" cy="647700"/>
          </a:xfrm>
          <a:prstGeom prst="homePlate">
            <a:avLst/>
          </a:prstGeom>
          <a:solidFill>
            <a:srgbClr val="007434"/>
          </a:soli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mn-cs"/>
            </a:endParaRPr>
          </a:p>
        </p:txBody>
      </p:sp>
      <p:sp>
        <p:nvSpPr>
          <p:cNvPr id="29" name="矩形 28">
            <a:extLst>
              <a:ext uri="{FF2B5EF4-FFF2-40B4-BE49-F238E27FC236}">
                <a16:creationId xmlns:a16="http://schemas.microsoft.com/office/drawing/2014/main" id="{B09E16C3-E64D-A338-9F0F-52B24D6882CF}"/>
              </a:ext>
            </a:extLst>
          </p:cNvPr>
          <p:cNvSpPr/>
          <p:nvPr/>
        </p:nvSpPr>
        <p:spPr>
          <a:xfrm>
            <a:off x="2736749" y="46697"/>
            <a:ext cx="3316616" cy="523220"/>
          </a:xfrm>
          <a:prstGeom prst="rect">
            <a:avLst/>
          </a:prstGeom>
        </p:spPr>
        <p:txBody>
          <a:bodyPr wrap="square">
            <a:spAutoFit/>
          </a:bodyPr>
          <a:lstStyle/>
          <a:p>
            <a:pPr marL="0" marR="0" lvl="0" indent="0" defTabSz="914400" eaLnBrk="1" fontAlgn="auto" latinLnBrk="0" hangingPunct="1">
              <a:spcBef>
                <a:spcPts val="0"/>
              </a:spcBef>
              <a:spcAft>
                <a:spcPts val="0"/>
              </a:spcAft>
              <a:buClrTx/>
              <a:buSzTx/>
              <a:buFontTx/>
              <a:buNone/>
              <a:tabLst/>
              <a:defRPr/>
            </a:pPr>
            <a:r>
              <a:rPr lang="zh-CN" altLang="en-US" sz="2800" b="1" kern="0" dirty="0">
                <a:solidFill>
                  <a:schemeClr val="tx2">
                    <a:lumMod val="50000"/>
                  </a:schemeClr>
                </a:solidFill>
                <a:latin typeface="微软雅黑" pitchFamily="34" charset="-122"/>
                <a:ea typeface="微软雅黑" pitchFamily="34" charset="-122"/>
              </a:rPr>
              <a:t>一</a:t>
            </a:r>
            <a:r>
              <a:rPr kumimoji="0" lang="zh-CN" altLang="en-US" sz="2800" b="1" i="0" u="none" strike="noStrike" kern="0" cap="none" spc="0" normalizeH="0" baseline="0" noProof="0" dirty="0">
                <a:ln>
                  <a:noFill/>
                </a:ln>
                <a:solidFill>
                  <a:schemeClr val="tx2">
                    <a:lumMod val="50000"/>
                  </a:schemeClr>
                </a:solidFill>
                <a:effectLst/>
                <a:uLnTx/>
                <a:uFillTx/>
                <a:latin typeface="微软雅黑" pitchFamily="34" charset="-122"/>
                <a:ea typeface="微软雅黑" pitchFamily="34" charset="-122"/>
              </a:rPr>
              <a:t>、编制过程</a:t>
            </a:r>
            <a:endParaRPr kumimoji="0" lang="zh-CN" altLang="en-US" sz="2800" b="0" i="0" u="none" strike="noStrike" kern="0" cap="none" spc="0" normalizeH="0" baseline="0" noProof="0" dirty="0">
              <a:ln>
                <a:noFill/>
              </a:ln>
              <a:solidFill>
                <a:schemeClr val="tx2">
                  <a:lumMod val="50000"/>
                </a:schemeClr>
              </a:solidFill>
              <a:effectLst/>
              <a:uLnTx/>
              <a:uFillTx/>
              <a:latin typeface="Impact" pitchFamily="34" charset="0"/>
              <a:ea typeface="微软雅黑" pitchFamily="34" charset="-122"/>
            </a:endParaRPr>
          </a:p>
        </p:txBody>
      </p:sp>
    </p:spTree>
    <p:extLst>
      <p:ext uri="{BB962C8B-B14F-4D97-AF65-F5344CB8AC3E}">
        <p14:creationId xmlns:p14="http://schemas.microsoft.com/office/powerpoint/2010/main" val="42120038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62580" y="1528195"/>
            <a:ext cx="7618840" cy="3411996"/>
            <a:chOff x="971600" y="2067694"/>
            <a:chExt cx="2305050" cy="2231157"/>
          </a:xfrm>
        </p:grpSpPr>
        <p:grpSp>
          <p:nvGrpSpPr>
            <p:cNvPr id="8" name="Group 12"/>
            <p:cNvGrpSpPr>
              <a:grpSpLocks/>
            </p:cNvGrpSpPr>
            <p:nvPr/>
          </p:nvGrpSpPr>
          <p:grpSpPr bwMode="auto">
            <a:xfrm>
              <a:off x="971600" y="2067694"/>
              <a:ext cx="2305050" cy="2231157"/>
              <a:chOff x="0" y="0"/>
              <a:chExt cx="1452" cy="1814"/>
            </a:xfrm>
            <a:effectLst>
              <a:outerShdw blurRad="50800" dist="38100" dir="5400000" algn="t" rotWithShape="0">
                <a:prstClr val="black">
                  <a:alpha val="40000"/>
                </a:prstClr>
              </a:outerShdw>
            </a:effectLst>
          </p:grpSpPr>
          <p:sp>
            <p:nvSpPr>
              <p:cNvPr id="10" name="Rectangle 13"/>
              <p:cNvSpPr>
                <a:spLocks noChangeArrowheads="1"/>
              </p:cNvSpPr>
              <p:nvPr/>
            </p:nvSpPr>
            <p:spPr bwMode="auto">
              <a:xfrm rot="10800000">
                <a:off x="0" y="181"/>
                <a:ext cx="1452" cy="1633"/>
              </a:xfrm>
              <a:prstGeom prst="rect">
                <a:avLst/>
              </a:prstGeom>
              <a:noFill/>
              <a:ln w="3175" cmpd="sng">
                <a:solidFill>
                  <a:srgbClr val="0059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ysClr val="windowText" lastClr="000000"/>
                  </a:solidFill>
                  <a:effectLst/>
                  <a:uLnTx/>
                  <a:uFillTx/>
                </a:endParaRPr>
              </a:p>
            </p:txBody>
          </p:sp>
          <p:sp>
            <p:nvSpPr>
              <p:cNvPr id="11" name="AutoShape 14"/>
              <p:cNvSpPr>
                <a:spLocks noChangeArrowheads="1"/>
              </p:cNvSpPr>
              <p:nvPr/>
            </p:nvSpPr>
            <p:spPr bwMode="auto">
              <a:xfrm rot="10800000">
                <a:off x="0" y="0"/>
                <a:ext cx="1452" cy="181"/>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solidFill>
                <a:srgbClr val="00B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ysClr val="windowText" lastClr="000000"/>
                  </a:solidFill>
                  <a:effectLst/>
                  <a:uLnTx/>
                  <a:uFillTx/>
                </a:endParaRPr>
              </a:p>
            </p:txBody>
          </p:sp>
        </p:grpSp>
        <p:sp>
          <p:nvSpPr>
            <p:cNvPr id="9" name="Rectangle 16"/>
            <p:cNvSpPr>
              <a:spLocks noChangeArrowheads="1"/>
            </p:cNvSpPr>
            <p:nvPr/>
          </p:nvSpPr>
          <p:spPr bwMode="auto">
            <a:xfrm>
              <a:off x="971600" y="2355031"/>
              <a:ext cx="2305050" cy="194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indent="406400" algn="just">
                <a:lnSpc>
                  <a:spcPts val="2800"/>
                </a:lnSpc>
              </a:pPr>
              <a:r>
                <a:rPr lang="zh-CN" altLang="zh-CN" sz="1100" kern="100" dirty="0">
                  <a:effectLst/>
                  <a:latin typeface="Times New Roman" panose="02020603050405020304" pitchFamily="18" charset="0"/>
                  <a:ea typeface="方正仿宋_GBK"/>
                  <a:cs typeface="Times New Roman" panose="02020603050405020304" pitchFamily="18" charset="0"/>
                </a:rPr>
                <a:t>以习近平新时代中国特色社会主义思想为指导，深入贯彻党的十九大和十九届二中、三中、四中、五中、六中全会精神，践行习近平生态文明思想和习近平总书记考察云南重要讲话精神，牢固树立绿水青山就是金山银山、山水林田湖草沙冰系统治理理念，立足新发展阶段，贯彻新发展理念，构建新发展格局，以全面推行林长制为抓手，加强科学绿化，严格保护监管，提升治理效能，畅通内外循环，全面实行林业草原融合发展，推进山水林田湖草沙冰的一体化保护和修复，不断提升生态系统质量和稳定性，进一步满足人民日益增长的优质生态产品需要，着力打造喀斯特绿洲、建设绿色文山。为文山州成为“云南发展新增长极、全国民族团结进步示范州、石漠化地区生态文明建设创新示范区、云南连接粤港澳大湾区重要枢纽”，为云南省打造世界一流“绿色食品”、“健康生活目的地”，民族团结进步示范区建设达到新水平、生态文明建设排头兵取得新进展、面向南亚东南亚辐射中心建设迈出新步伐做出贡献。</a:t>
              </a:r>
              <a:endParaRPr lang="zh-CN" altLang="zh-CN" sz="11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grpSp>
        <p:nvGrpSpPr>
          <p:cNvPr id="2" name="组合 1"/>
          <p:cNvGrpSpPr/>
          <p:nvPr/>
        </p:nvGrpSpPr>
        <p:grpSpPr>
          <a:xfrm>
            <a:off x="746604" y="834321"/>
            <a:ext cx="7618840" cy="864097"/>
            <a:chOff x="894478" y="843558"/>
            <a:chExt cx="2305050" cy="936625"/>
          </a:xfrm>
        </p:grpSpPr>
        <p:grpSp>
          <p:nvGrpSpPr>
            <p:cNvPr id="3" name="Group 3"/>
            <p:cNvGrpSpPr>
              <a:grpSpLocks/>
            </p:cNvGrpSpPr>
            <p:nvPr/>
          </p:nvGrpSpPr>
          <p:grpSpPr bwMode="auto">
            <a:xfrm>
              <a:off x="894478" y="843558"/>
              <a:ext cx="2305050" cy="936625"/>
              <a:chOff x="0" y="0"/>
              <a:chExt cx="1452" cy="590"/>
            </a:xfrm>
          </p:grpSpPr>
          <p:sp>
            <p:nvSpPr>
              <p:cNvPr id="5" name="AutoShape 4"/>
              <p:cNvSpPr>
                <a:spLocks noChangeArrowheads="1"/>
              </p:cNvSpPr>
              <p:nvPr/>
            </p:nvSpPr>
            <p:spPr bwMode="auto">
              <a:xfrm>
                <a:off x="0" y="91"/>
                <a:ext cx="1452" cy="499"/>
              </a:xfrm>
              <a:prstGeom prst="downArrowCallout">
                <a:avLst>
                  <a:gd name="adj1" fmla="val 72692"/>
                  <a:gd name="adj2" fmla="val 36346"/>
                  <a:gd name="adj3" fmla="val 14028"/>
                  <a:gd name="adj4" fmla="val 85940"/>
                </a:avLst>
              </a:prstGeom>
              <a:solidFill>
                <a:srgbClr val="007434"/>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4600" b="0" i="1" u="none" strike="noStrike" kern="0" cap="none" spc="0" normalizeH="0" baseline="0" noProof="0">
                  <a:ln>
                    <a:noFill/>
                  </a:ln>
                  <a:solidFill>
                    <a:srgbClr val="FFFFFF"/>
                  </a:solidFill>
                  <a:effectLst/>
                  <a:uLnTx/>
                  <a:uFillTx/>
                </a:endParaRPr>
              </a:p>
            </p:txBody>
          </p:sp>
          <p:sp>
            <p:nvSpPr>
              <p:cNvPr id="6" name="AutoShape 5"/>
              <p:cNvSpPr>
                <a:spLocks noChangeArrowheads="1"/>
              </p:cNvSpPr>
              <p:nvPr/>
            </p:nvSpPr>
            <p:spPr bwMode="auto">
              <a:xfrm rot="10800000">
                <a:off x="4" y="0"/>
                <a:ext cx="1448" cy="91"/>
              </a:xfrm>
              <a:custGeom>
                <a:avLst/>
                <a:gdLst>
                  <a:gd name="G0" fmla="+- 721 0 0"/>
                  <a:gd name="G1" fmla="+- 21600 0 721"/>
                  <a:gd name="G2" fmla="*/ 721 1 2"/>
                  <a:gd name="G3" fmla="+- 21600 0 G2"/>
                  <a:gd name="G4" fmla="+/ 721 21600 2"/>
                  <a:gd name="G5" fmla="+/ G1 0 2"/>
                  <a:gd name="G6" fmla="*/ 21600 21600 721"/>
                  <a:gd name="G7" fmla="*/ G6 1 2"/>
                  <a:gd name="G8" fmla="+- 21600 0 G7"/>
                  <a:gd name="G9" fmla="*/ 21600 1 2"/>
                  <a:gd name="G10" fmla="+- 721 0 G9"/>
                  <a:gd name="G11" fmla="?: G10 G8 0"/>
                  <a:gd name="G12" fmla="?: G10 G7 21600"/>
                  <a:gd name="T0" fmla="*/ 21239 w 21600"/>
                  <a:gd name="T1" fmla="*/ 10800 h 21600"/>
                  <a:gd name="T2" fmla="*/ 10800 w 21600"/>
                  <a:gd name="T3" fmla="*/ 21600 h 21600"/>
                  <a:gd name="T4" fmla="*/ 361 w 21600"/>
                  <a:gd name="T5" fmla="*/ 10800 h 21600"/>
                  <a:gd name="T6" fmla="*/ 10800 w 21600"/>
                  <a:gd name="T7" fmla="*/ 0 h 21600"/>
                  <a:gd name="T8" fmla="*/ 2161 w 21600"/>
                  <a:gd name="T9" fmla="*/ 2161 h 21600"/>
                  <a:gd name="T10" fmla="*/ 19439 w 21600"/>
                  <a:gd name="T11" fmla="*/ 19439 h 21600"/>
                </a:gdLst>
                <a:ahLst/>
                <a:cxnLst>
                  <a:cxn ang="0">
                    <a:pos x="T0" y="T1"/>
                  </a:cxn>
                  <a:cxn ang="0">
                    <a:pos x="T2" y="T3"/>
                  </a:cxn>
                  <a:cxn ang="0">
                    <a:pos x="T4" y="T5"/>
                  </a:cxn>
                  <a:cxn ang="0">
                    <a:pos x="T6" y="T7"/>
                  </a:cxn>
                </a:cxnLst>
                <a:rect l="T8" t="T9" r="T10" b="T11"/>
                <a:pathLst>
                  <a:path w="21600" h="21600">
                    <a:moveTo>
                      <a:pt x="0" y="0"/>
                    </a:moveTo>
                    <a:lnTo>
                      <a:pt x="721" y="21600"/>
                    </a:lnTo>
                    <a:lnTo>
                      <a:pt x="20879" y="21600"/>
                    </a:lnTo>
                    <a:lnTo>
                      <a:pt x="21600" y="0"/>
                    </a:lnTo>
                    <a:close/>
                  </a:path>
                </a:pathLst>
              </a:custGeom>
              <a:solidFill>
                <a:srgbClr val="00B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4" name="WordArt 15"/>
            <p:cNvSpPr>
              <a:spLocks noChangeArrowheads="1" noChangeShapeType="1"/>
            </p:cNvSpPr>
            <p:nvPr/>
          </p:nvSpPr>
          <p:spPr bwMode="auto">
            <a:xfrm>
              <a:off x="984335" y="1170368"/>
              <a:ext cx="2091431" cy="24079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100" b="1" dirty="0">
                  <a:solidFill>
                    <a:schemeClr val="bg1"/>
                  </a:solidFill>
                  <a:latin typeface="微软雅黑" panose="020B0503020204020204" pitchFamily="34" charset="-122"/>
                  <a:ea typeface="微软雅黑" panose="020B0503020204020204" pitchFamily="34" charset="-122"/>
                </a:rPr>
                <a:t>《</a:t>
              </a:r>
              <a:r>
                <a:rPr lang="zh-CN" altLang="en-US" sz="1100" b="1" dirty="0">
                  <a:solidFill>
                    <a:schemeClr val="bg1"/>
                  </a:solidFill>
                  <a:latin typeface="微软雅黑" panose="020B0503020204020204" pitchFamily="34" charset="-122"/>
                  <a:ea typeface="微软雅黑" panose="020B0503020204020204" pitchFamily="34" charset="-122"/>
                </a:rPr>
                <a:t>规划</a:t>
              </a:r>
              <a:r>
                <a:rPr lang="en-US" altLang="zh-CN" sz="1100" b="1" dirty="0">
                  <a:solidFill>
                    <a:schemeClr val="bg1"/>
                  </a:solidFill>
                  <a:latin typeface="微软雅黑" panose="020B0503020204020204" pitchFamily="34" charset="-122"/>
                  <a:ea typeface="微软雅黑" panose="020B0503020204020204" pitchFamily="34" charset="-122"/>
                </a:rPr>
                <a:t>》</a:t>
              </a:r>
              <a:r>
                <a:rPr lang="zh-CN" altLang="en-US" sz="1100" b="1" dirty="0">
                  <a:solidFill>
                    <a:schemeClr val="bg1"/>
                  </a:solidFill>
                  <a:latin typeface="微软雅黑" panose="020B0503020204020204" pitchFamily="34" charset="-122"/>
                  <a:ea typeface="微软雅黑" panose="020B0503020204020204" pitchFamily="34" charset="-122"/>
                </a:rPr>
                <a:t>明确了“十四五”时期全市文化和旅游改革发展的指导思想</a:t>
              </a:r>
              <a:endParaRPr kumimoji="0" lang="zh-CN" altLang="en-US" sz="600" b="1" i="0" u="none" strike="noStrike" kern="0" cap="none" spc="0" normalizeH="0" baseline="0" noProof="0" dirty="0">
                <a:ln w="9525" cmpd="sng">
                  <a:solidFill>
                    <a:srgbClr val="FFFFFF"/>
                  </a:solidFill>
                  <a:round/>
                  <a:headEnd/>
                  <a:tailEnd/>
                </a:ln>
                <a:solidFill>
                  <a:schemeClr val="bg1"/>
                </a:solidFill>
                <a:effectLst/>
                <a:uLnTx/>
                <a:uFillTx/>
                <a:latin typeface="微软雅黑" panose="020B0503020204020204" pitchFamily="34" charset="-122"/>
                <a:ea typeface="微软雅黑" panose="020B0503020204020204" pitchFamily="34" charset="-122"/>
              </a:endParaRPr>
            </a:p>
          </p:txBody>
        </p:sp>
      </p:grpSp>
      <p:sp>
        <p:nvSpPr>
          <p:cNvPr id="32" name="矩形 31">
            <a:extLst>
              <a:ext uri="{FF2B5EF4-FFF2-40B4-BE49-F238E27FC236}">
                <a16:creationId xmlns:a16="http://schemas.microsoft.com/office/drawing/2014/main" id="{B44D2345-4C33-3E2F-C626-2E19DCA6A131}"/>
              </a:ext>
            </a:extLst>
          </p:cNvPr>
          <p:cNvSpPr/>
          <p:nvPr/>
        </p:nvSpPr>
        <p:spPr>
          <a:xfrm>
            <a:off x="2736749" y="46697"/>
            <a:ext cx="3316616" cy="523220"/>
          </a:xfrm>
          <a:prstGeom prst="rect">
            <a:avLst/>
          </a:prstGeom>
        </p:spPr>
        <p:txBody>
          <a:bodyPr wrap="square">
            <a:spAutoFit/>
          </a:bodyPr>
          <a:lstStyle/>
          <a:p>
            <a:pPr marL="0" marR="0" lvl="0" indent="0" defTabSz="914400" eaLnBrk="1" fontAlgn="auto" latinLnBrk="0" hangingPunct="1">
              <a:spcBef>
                <a:spcPts val="0"/>
              </a:spcBef>
              <a:spcAft>
                <a:spcPts val="0"/>
              </a:spcAft>
              <a:buClrTx/>
              <a:buSzTx/>
              <a:buFontTx/>
              <a:buNone/>
              <a:tabLst/>
              <a:defRPr/>
            </a:pPr>
            <a:r>
              <a:rPr kumimoji="0" lang="zh-CN" altLang="en-US" sz="2800" b="1" i="0" u="none" strike="noStrike" kern="0" cap="none" spc="0" normalizeH="0" baseline="0" noProof="0" dirty="0">
                <a:ln>
                  <a:noFill/>
                </a:ln>
                <a:solidFill>
                  <a:schemeClr val="tx2">
                    <a:lumMod val="50000"/>
                  </a:schemeClr>
                </a:solidFill>
                <a:effectLst/>
                <a:uLnTx/>
                <a:uFillTx/>
                <a:latin typeface="微软雅黑" pitchFamily="34" charset="-122"/>
                <a:ea typeface="微软雅黑" pitchFamily="34" charset="-122"/>
              </a:rPr>
              <a:t>二、指导思想</a:t>
            </a:r>
            <a:endParaRPr kumimoji="0" lang="zh-CN" altLang="en-US" sz="2800" b="0" i="0" u="none" strike="noStrike" kern="0" cap="none" spc="0" normalizeH="0" baseline="0" noProof="0" dirty="0">
              <a:ln>
                <a:noFill/>
              </a:ln>
              <a:solidFill>
                <a:schemeClr val="tx2">
                  <a:lumMod val="50000"/>
                </a:schemeClr>
              </a:solidFill>
              <a:effectLst/>
              <a:uLnTx/>
              <a:uFillTx/>
              <a:latin typeface="Impact" pitchFamily="34" charset="0"/>
              <a:ea typeface="微软雅黑" pitchFamily="34" charset="-122"/>
            </a:endParaRPr>
          </a:p>
        </p:txBody>
      </p:sp>
    </p:spTree>
    <p:extLst>
      <p:ext uri="{BB962C8B-B14F-4D97-AF65-F5344CB8AC3E}">
        <p14:creationId xmlns:p14="http://schemas.microsoft.com/office/powerpoint/2010/main" val="20960869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a:extLst>
              <a:ext uri="{FF2B5EF4-FFF2-40B4-BE49-F238E27FC236}">
                <a16:creationId xmlns:a16="http://schemas.microsoft.com/office/drawing/2014/main" id="{3D4FCDB8-D5C0-0996-FD77-3711DB6C3B44}"/>
              </a:ext>
            </a:extLst>
          </p:cNvPr>
          <p:cNvGrpSpPr/>
          <p:nvPr/>
        </p:nvGrpSpPr>
        <p:grpSpPr>
          <a:xfrm>
            <a:off x="1963736" y="1660092"/>
            <a:ext cx="4954865" cy="3287922"/>
            <a:chOff x="971600" y="2067694"/>
            <a:chExt cx="2305050" cy="2231157"/>
          </a:xfrm>
        </p:grpSpPr>
        <p:grpSp>
          <p:nvGrpSpPr>
            <p:cNvPr id="35" name="Group 12">
              <a:extLst>
                <a:ext uri="{FF2B5EF4-FFF2-40B4-BE49-F238E27FC236}">
                  <a16:creationId xmlns:a16="http://schemas.microsoft.com/office/drawing/2014/main" id="{5079C6F6-2A3A-2C62-FEC6-5B7AD52F22A2}"/>
                </a:ext>
              </a:extLst>
            </p:cNvPr>
            <p:cNvGrpSpPr>
              <a:grpSpLocks/>
            </p:cNvGrpSpPr>
            <p:nvPr/>
          </p:nvGrpSpPr>
          <p:grpSpPr bwMode="auto">
            <a:xfrm>
              <a:off x="971600" y="2067694"/>
              <a:ext cx="2305050" cy="2231157"/>
              <a:chOff x="0" y="0"/>
              <a:chExt cx="1452" cy="1814"/>
            </a:xfrm>
            <a:effectLst>
              <a:outerShdw blurRad="50800" dist="38100" dir="5400000" algn="t" rotWithShape="0">
                <a:prstClr val="black">
                  <a:alpha val="40000"/>
                </a:prstClr>
              </a:outerShdw>
            </a:effectLst>
          </p:grpSpPr>
          <p:sp>
            <p:nvSpPr>
              <p:cNvPr id="37" name="Rectangle 13">
                <a:extLst>
                  <a:ext uri="{FF2B5EF4-FFF2-40B4-BE49-F238E27FC236}">
                    <a16:creationId xmlns:a16="http://schemas.microsoft.com/office/drawing/2014/main" id="{EA1D522E-C21D-C28B-82C2-71171D345936}"/>
                  </a:ext>
                </a:extLst>
              </p:cNvPr>
              <p:cNvSpPr>
                <a:spLocks noChangeArrowheads="1"/>
              </p:cNvSpPr>
              <p:nvPr/>
            </p:nvSpPr>
            <p:spPr bwMode="auto">
              <a:xfrm rot="10800000">
                <a:off x="0" y="181"/>
                <a:ext cx="1452" cy="1633"/>
              </a:xfrm>
              <a:prstGeom prst="rect">
                <a:avLst/>
              </a:prstGeom>
              <a:noFill/>
              <a:ln w="3175" cmpd="sng">
                <a:solidFill>
                  <a:srgbClr val="0059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ysClr val="windowText" lastClr="000000"/>
                  </a:solidFill>
                  <a:effectLst/>
                  <a:uLnTx/>
                  <a:uFillTx/>
                </a:endParaRPr>
              </a:p>
            </p:txBody>
          </p:sp>
          <p:sp>
            <p:nvSpPr>
              <p:cNvPr id="38" name="AutoShape 14">
                <a:extLst>
                  <a:ext uri="{FF2B5EF4-FFF2-40B4-BE49-F238E27FC236}">
                    <a16:creationId xmlns:a16="http://schemas.microsoft.com/office/drawing/2014/main" id="{4B0CD770-9F2B-F1A8-A398-6860B82AAA8A}"/>
                  </a:ext>
                </a:extLst>
              </p:cNvPr>
              <p:cNvSpPr>
                <a:spLocks noChangeArrowheads="1"/>
              </p:cNvSpPr>
              <p:nvPr/>
            </p:nvSpPr>
            <p:spPr bwMode="auto">
              <a:xfrm rot="10800000">
                <a:off x="0" y="0"/>
                <a:ext cx="1452" cy="181"/>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solidFill>
                <a:srgbClr val="00B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ysClr val="windowText" lastClr="000000"/>
                  </a:solidFill>
                  <a:effectLst/>
                  <a:uLnTx/>
                  <a:uFillTx/>
                </a:endParaRPr>
              </a:p>
            </p:txBody>
          </p:sp>
        </p:grpSp>
        <p:sp>
          <p:nvSpPr>
            <p:cNvPr id="36" name="Rectangle 16">
              <a:extLst>
                <a:ext uri="{FF2B5EF4-FFF2-40B4-BE49-F238E27FC236}">
                  <a16:creationId xmlns:a16="http://schemas.microsoft.com/office/drawing/2014/main" id="{307CB18F-7F99-FA99-7137-F75A5B46C719}"/>
                </a:ext>
              </a:extLst>
            </p:cNvPr>
            <p:cNvSpPr>
              <a:spLocks noChangeArrowheads="1"/>
            </p:cNvSpPr>
            <p:nvPr/>
          </p:nvSpPr>
          <p:spPr bwMode="auto">
            <a:xfrm>
              <a:off x="971600" y="2290096"/>
              <a:ext cx="2305050" cy="194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20000"/>
                </a:lnSpc>
              </a:pPr>
              <a:r>
                <a:rPr lang="zh-CN" altLang="zh-CN" sz="1600" kern="100" dirty="0">
                  <a:effectLst/>
                  <a:latin typeface="Times New Roman" panose="02020603050405020304" pitchFamily="18" charset="0"/>
                  <a:ea typeface="方正仿宋_GBK"/>
                  <a:cs typeface="Times New Roman" panose="02020603050405020304" pitchFamily="18" charset="0"/>
                </a:rPr>
                <a:t>结合林草在生态文明建设中的地位和作用，明确发展目标，“十四五”时期，形成林业草原发展新格局，森林资源的数量和质量稳步提升，生态系统自我修复能力逐步提高，自然生态系统稳定性整体增强，自然保护地体系建设逐步完善，文山国家级自然保护区老君山片区内及周边社区生态移民工作逐步推进，绿色生态惠民产业更有活力，优质生态产品供给能力全面提升。</a:t>
              </a:r>
              <a:endParaRPr lang="zh-CN" altLang="en-US" sz="1600" dirty="0">
                <a:solidFill>
                  <a:srgbClr val="000000"/>
                </a:solidFill>
              </a:endParaRPr>
            </a:p>
            <a:p>
              <a:pPr marL="0" marR="0" lvl="0" indent="0" algn="ctr" defTabSz="914400" eaLnBrk="1" fontAlgn="auto" latinLnBrk="0" hangingPunct="1">
                <a:lnSpc>
                  <a:spcPct val="200000"/>
                </a:lnSpc>
                <a:spcBef>
                  <a:spcPts val="0"/>
                </a:spcBef>
                <a:spcAft>
                  <a:spcPts val="0"/>
                </a:spcAft>
                <a:buClrTx/>
                <a:buSzTx/>
                <a:buFontTx/>
                <a:buNone/>
                <a:tabLst/>
                <a:defRPr/>
              </a:pPr>
              <a:endParaRPr kumimoji="0" lang="zh-CN" altLang="en-US" sz="105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endParaRPr>
            </a:p>
          </p:txBody>
        </p:sp>
      </p:grpSp>
      <p:grpSp>
        <p:nvGrpSpPr>
          <p:cNvPr id="39" name="组合 38">
            <a:extLst>
              <a:ext uri="{FF2B5EF4-FFF2-40B4-BE49-F238E27FC236}">
                <a16:creationId xmlns:a16="http://schemas.microsoft.com/office/drawing/2014/main" id="{05E7BB1D-CED7-24E4-B6AC-E2425DED7BC2}"/>
              </a:ext>
            </a:extLst>
          </p:cNvPr>
          <p:cNvGrpSpPr/>
          <p:nvPr/>
        </p:nvGrpSpPr>
        <p:grpSpPr>
          <a:xfrm>
            <a:off x="1963736" y="1170235"/>
            <a:ext cx="4968552" cy="633335"/>
            <a:chOff x="894478" y="843558"/>
            <a:chExt cx="2305050" cy="936625"/>
          </a:xfrm>
        </p:grpSpPr>
        <p:grpSp>
          <p:nvGrpSpPr>
            <p:cNvPr id="40" name="Group 3">
              <a:extLst>
                <a:ext uri="{FF2B5EF4-FFF2-40B4-BE49-F238E27FC236}">
                  <a16:creationId xmlns:a16="http://schemas.microsoft.com/office/drawing/2014/main" id="{FB974D4D-1EAD-8A7E-F1E0-60556B4F32D0}"/>
                </a:ext>
              </a:extLst>
            </p:cNvPr>
            <p:cNvGrpSpPr>
              <a:grpSpLocks/>
            </p:cNvGrpSpPr>
            <p:nvPr/>
          </p:nvGrpSpPr>
          <p:grpSpPr bwMode="auto">
            <a:xfrm>
              <a:off x="894478" y="843558"/>
              <a:ext cx="2305050" cy="936625"/>
              <a:chOff x="0" y="0"/>
              <a:chExt cx="1452" cy="590"/>
            </a:xfrm>
          </p:grpSpPr>
          <p:sp>
            <p:nvSpPr>
              <p:cNvPr id="42" name="AutoShape 4">
                <a:extLst>
                  <a:ext uri="{FF2B5EF4-FFF2-40B4-BE49-F238E27FC236}">
                    <a16:creationId xmlns:a16="http://schemas.microsoft.com/office/drawing/2014/main" id="{FFD96164-0B0E-ACB7-D215-509E66FFD7D3}"/>
                  </a:ext>
                </a:extLst>
              </p:cNvPr>
              <p:cNvSpPr>
                <a:spLocks noChangeArrowheads="1"/>
              </p:cNvSpPr>
              <p:nvPr/>
            </p:nvSpPr>
            <p:spPr bwMode="auto">
              <a:xfrm>
                <a:off x="0" y="91"/>
                <a:ext cx="1452" cy="499"/>
              </a:xfrm>
              <a:prstGeom prst="downArrowCallout">
                <a:avLst>
                  <a:gd name="adj1" fmla="val 72692"/>
                  <a:gd name="adj2" fmla="val 36346"/>
                  <a:gd name="adj3" fmla="val 14028"/>
                  <a:gd name="adj4" fmla="val 85940"/>
                </a:avLst>
              </a:prstGeom>
              <a:solidFill>
                <a:srgbClr val="007434"/>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4600" b="0" i="1" u="none" strike="noStrike" kern="0" cap="none" spc="0" normalizeH="0" baseline="0" noProof="0">
                  <a:ln>
                    <a:noFill/>
                  </a:ln>
                  <a:solidFill>
                    <a:srgbClr val="FFFFFF"/>
                  </a:solidFill>
                  <a:effectLst/>
                  <a:uLnTx/>
                  <a:uFillTx/>
                </a:endParaRPr>
              </a:p>
            </p:txBody>
          </p:sp>
          <p:sp>
            <p:nvSpPr>
              <p:cNvPr id="43" name="AutoShape 5">
                <a:extLst>
                  <a:ext uri="{FF2B5EF4-FFF2-40B4-BE49-F238E27FC236}">
                    <a16:creationId xmlns:a16="http://schemas.microsoft.com/office/drawing/2014/main" id="{D2A31332-21D6-8528-F26E-237DF4A52266}"/>
                  </a:ext>
                </a:extLst>
              </p:cNvPr>
              <p:cNvSpPr>
                <a:spLocks noChangeArrowheads="1"/>
              </p:cNvSpPr>
              <p:nvPr/>
            </p:nvSpPr>
            <p:spPr bwMode="auto">
              <a:xfrm rot="10800000">
                <a:off x="4" y="0"/>
                <a:ext cx="1448" cy="91"/>
              </a:xfrm>
              <a:custGeom>
                <a:avLst/>
                <a:gdLst>
                  <a:gd name="G0" fmla="+- 721 0 0"/>
                  <a:gd name="G1" fmla="+- 21600 0 721"/>
                  <a:gd name="G2" fmla="*/ 721 1 2"/>
                  <a:gd name="G3" fmla="+- 21600 0 G2"/>
                  <a:gd name="G4" fmla="+/ 721 21600 2"/>
                  <a:gd name="G5" fmla="+/ G1 0 2"/>
                  <a:gd name="G6" fmla="*/ 21600 21600 721"/>
                  <a:gd name="G7" fmla="*/ G6 1 2"/>
                  <a:gd name="G8" fmla="+- 21600 0 G7"/>
                  <a:gd name="G9" fmla="*/ 21600 1 2"/>
                  <a:gd name="G10" fmla="+- 721 0 G9"/>
                  <a:gd name="G11" fmla="?: G10 G8 0"/>
                  <a:gd name="G12" fmla="?: G10 G7 21600"/>
                  <a:gd name="T0" fmla="*/ 21239 w 21600"/>
                  <a:gd name="T1" fmla="*/ 10800 h 21600"/>
                  <a:gd name="T2" fmla="*/ 10800 w 21600"/>
                  <a:gd name="T3" fmla="*/ 21600 h 21600"/>
                  <a:gd name="T4" fmla="*/ 361 w 21600"/>
                  <a:gd name="T5" fmla="*/ 10800 h 21600"/>
                  <a:gd name="T6" fmla="*/ 10800 w 21600"/>
                  <a:gd name="T7" fmla="*/ 0 h 21600"/>
                  <a:gd name="T8" fmla="*/ 2161 w 21600"/>
                  <a:gd name="T9" fmla="*/ 2161 h 21600"/>
                  <a:gd name="T10" fmla="*/ 19439 w 21600"/>
                  <a:gd name="T11" fmla="*/ 19439 h 21600"/>
                </a:gdLst>
                <a:ahLst/>
                <a:cxnLst>
                  <a:cxn ang="0">
                    <a:pos x="T0" y="T1"/>
                  </a:cxn>
                  <a:cxn ang="0">
                    <a:pos x="T2" y="T3"/>
                  </a:cxn>
                  <a:cxn ang="0">
                    <a:pos x="T4" y="T5"/>
                  </a:cxn>
                  <a:cxn ang="0">
                    <a:pos x="T6" y="T7"/>
                  </a:cxn>
                </a:cxnLst>
                <a:rect l="T8" t="T9" r="T10" b="T11"/>
                <a:pathLst>
                  <a:path w="21600" h="21600">
                    <a:moveTo>
                      <a:pt x="0" y="0"/>
                    </a:moveTo>
                    <a:lnTo>
                      <a:pt x="721" y="21600"/>
                    </a:lnTo>
                    <a:lnTo>
                      <a:pt x="20879" y="21600"/>
                    </a:lnTo>
                    <a:lnTo>
                      <a:pt x="21600" y="0"/>
                    </a:lnTo>
                    <a:close/>
                  </a:path>
                </a:pathLst>
              </a:custGeom>
              <a:solidFill>
                <a:srgbClr val="00B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41" name="WordArt 15">
              <a:extLst>
                <a:ext uri="{FF2B5EF4-FFF2-40B4-BE49-F238E27FC236}">
                  <a16:creationId xmlns:a16="http://schemas.microsoft.com/office/drawing/2014/main" id="{66C64259-CF5D-AC30-E236-ADC0E8C4F6A1}"/>
                </a:ext>
              </a:extLst>
            </p:cNvPr>
            <p:cNvSpPr>
              <a:spLocks noChangeArrowheads="1" noChangeShapeType="1"/>
            </p:cNvSpPr>
            <p:nvPr/>
          </p:nvSpPr>
          <p:spPr bwMode="auto">
            <a:xfrm>
              <a:off x="1607334" y="1168782"/>
              <a:ext cx="994381" cy="34070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700" b="1" dirty="0">
                  <a:solidFill>
                    <a:schemeClr val="bg1"/>
                  </a:solidFill>
                  <a:latin typeface="微软雅黑" panose="020B0503020204020204" pitchFamily="34" charset="-122"/>
                  <a:ea typeface="微软雅黑" panose="020B0503020204020204" pitchFamily="34" charset="-122"/>
                </a:rPr>
                <a:t>明确发展目标：</a:t>
              </a:r>
              <a:endParaRPr kumimoji="0" lang="zh-CN" altLang="en-US" sz="100" b="1" i="0" u="none" strike="noStrike" kern="0" cap="none" spc="0" normalizeH="0" baseline="0" noProof="0" dirty="0">
                <a:ln w="9525" cmpd="sng">
                  <a:solidFill>
                    <a:srgbClr val="FFFFFF"/>
                  </a:solidFill>
                  <a:round/>
                  <a:headEnd/>
                  <a:tailEnd/>
                </a:ln>
                <a:solidFill>
                  <a:schemeClr val="bg1"/>
                </a:solidFill>
                <a:effectLst/>
                <a:uLnTx/>
                <a:uFillTx/>
                <a:latin typeface="微软雅黑" panose="020B0503020204020204" pitchFamily="34" charset="-122"/>
                <a:ea typeface="微软雅黑" panose="020B0503020204020204" pitchFamily="34" charset="-122"/>
              </a:endParaRPr>
            </a:p>
          </p:txBody>
        </p:sp>
      </p:grpSp>
      <p:sp>
        <p:nvSpPr>
          <p:cNvPr id="44" name="矩形 43">
            <a:extLst>
              <a:ext uri="{FF2B5EF4-FFF2-40B4-BE49-F238E27FC236}">
                <a16:creationId xmlns:a16="http://schemas.microsoft.com/office/drawing/2014/main" id="{3838A200-A14E-3222-A976-82BBB06F3DE0}"/>
              </a:ext>
            </a:extLst>
          </p:cNvPr>
          <p:cNvSpPr/>
          <p:nvPr/>
        </p:nvSpPr>
        <p:spPr>
          <a:xfrm>
            <a:off x="27316" y="708570"/>
            <a:ext cx="4256652" cy="461665"/>
          </a:xfrm>
          <a:prstGeom prst="rect">
            <a:avLst/>
          </a:prstGeom>
        </p:spPr>
        <p:txBody>
          <a:bodyPr wrap="square">
            <a:spAutoFit/>
          </a:bodyPr>
          <a:lstStyle/>
          <a:p>
            <a:pPr marL="0" marR="0" lvl="0" indent="0" defTabSz="914400" eaLnBrk="1" fontAlgn="auto" latinLnBrk="0" hangingPunct="1">
              <a:spcBef>
                <a:spcPts val="0"/>
              </a:spcBef>
              <a:spcAft>
                <a:spcPts val="0"/>
              </a:spcAft>
              <a:buClrTx/>
              <a:buSzTx/>
              <a:buFontTx/>
              <a:buNone/>
              <a:tabLst/>
              <a:defRPr/>
            </a:pPr>
            <a:r>
              <a:rPr kumimoji="0" lang="zh-CN" altLang="en-US" sz="2400" b="1" i="0" u="none" strike="noStrike" kern="0" cap="none" spc="0" normalizeH="0" baseline="0" noProof="0" dirty="0">
                <a:ln>
                  <a:noFill/>
                </a:ln>
                <a:solidFill>
                  <a:schemeClr val="tx2">
                    <a:lumMod val="50000"/>
                  </a:schemeClr>
                </a:solidFill>
                <a:effectLst/>
                <a:uLnTx/>
                <a:uFillTx/>
                <a:latin typeface="微软雅黑" pitchFamily="34" charset="-122"/>
                <a:ea typeface="微软雅黑" pitchFamily="34" charset="-122"/>
              </a:rPr>
              <a:t>三、</a:t>
            </a:r>
            <a:r>
              <a:rPr kumimoji="0" lang="en-US" altLang="zh-CN" sz="2400" b="1" i="0" u="none" strike="noStrike" kern="0" cap="none" spc="0" normalizeH="0" baseline="0" noProof="0" dirty="0">
                <a:ln>
                  <a:noFill/>
                </a:ln>
                <a:solidFill>
                  <a:schemeClr val="tx2">
                    <a:lumMod val="50000"/>
                  </a:schemeClr>
                </a:solidFill>
                <a:effectLst/>
                <a:uLnTx/>
                <a:uFillTx/>
                <a:latin typeface="微软雅黑" pitchFamily="34" charset="-122"/>
                <a:ea typeface="微软雅黑" pitchFamily="34" charset="-122"/>
              </a:rPr>
              <a:t>《</a:t>
            </a:r>
            <a:r>
              <a:rPr kumimoji="0" lang="zh-CN" altLang="en-US" sz="2400" b="1" i="0" u="none" strike="noStrike" kern="0" cap="none" spc="0" normalizeH="0" baseline="0" noProof="0" dirty="0">
                <a:ln>
                  <a:noFill/>
                </a:ln>
                <a:solidFill>
                  <a:schemeClr val="tx2">
                    <a:lumMod val="50000"/>
                  </a:schemeClr>
                </a:solidFill>
                <a:effectLst/>
                <a:uLnTx/>
                <a:uFillTx/>
                <a:latin typeface="微软雅黑" pitchFamily="34" charset="-122"/>
                <a:ea typeface="微软雅黑" pitchFamily="34" charset="-122"/>
              </a:rPr>
              <a:t>规划</a:t>
            </a:r>
            <a:r>
              <a:rPr kumimoji="0" lang="en-US" altLang="zh-CN" sz="2400" b="1" i="0" u="none" strike="noStrike" kern="0" cap="none" spc="0" normalizeH="0" baseline="0" noProof="0" dirty="0">
                <a:ln>
                  <a:noFill/>
                </a:ln>
                <a:solidFill>
                  <a:schemeClr val="tx2">
                    <a:lumMod val="50000"/>
                  </a:schemeClr>
                </a:solidFill>
                <a:effectLst/>
                <a:uLnTx/>
                <a:uFillTx/>
                <a:latin typeface="微软雅黑" pitchFamily="34" charset="-122"/>
                <a:ea typeface="微软雅黑" pitchFamily="34" charset="-122"/>
              </a:rPr>
              <a:t>》</a:t>
            </a:r>
            <a:r>
              <a:rPr kumimoji="0" lang="zh-CN" altLang="en-US" sz="2400" b="1" i="0" u="none" strike="noStrike" kern="0" cap="none" spc="0" normalizeH="0" baseline="0" noProof="0" dirty="0">
                <a:ln>
                  <a:noFill/>
                </a:ln>
                <a:solidFill>
                  <a:schemeClr val="tx2">
                    <a:lumMod val="50000"/>
                  </a:schemeClr>
                </a:solidFill>
                <a:effectLst/>
                <a:uLnTx/>
                <a:uFillTx/>
                <a:latin typeface="微软雅黑" pitchFamily="34" charset="-122"/>
                <a:ea typeface="微软雅黑" pitchFamily="34" charset="-122"/>
              </a:rPr>
              <a:t>主要内容及任务</a:t>
            </a:r>
            <a:endParaRPr kumimoji="0" lang="zh-CN" altLang="en-US" sz="2400" b="0" i="0" u="none" strike="noStrike" kern="0" cap="none" spc="0" normalizeH="0" baseline="0" noProof="0" dirty="0">
              <a:ln>
                <a:noFill/>
              </a:ln>
              <a:solidFill>
                <a:schemeClr val="tx2">
                  <a:lumMod val="50000"/>
                </a:schemeClr>
              </a:solidFill>
              <a:effectLst/>
              <a:uLnTx/>
              <a:uFillTx/>
              <a:latin typeface="Impact" pitchFamily="34" charset="0"/>
              <a:ea typeface="微软雅黑" pitchFamily="34" charset="-122"/>
            </a:endParaRPr>
          </a:p>
        </p:txBody>
      </p:sp>
      <p:sp>
        <p:nvSpPr>
          <p:cNvPr id="45" name="矩形 32">
            <a:extLst>
              <a:ext uri="{FF2B5EF4-FFF2-40B4-BE49-F238E27FC236}">
                <a16:creationId xmlns:a16="http://schemas.microsoft.com/office/drawing/2014/main" id="{3127337D-8414-D608-8A12-4275CAE7CA1A}"/>
              </a:ext>
            </a:extLst>
          </p:cNvPr>
          <p:cNvSpPr>
            <a:spLocks noChangeArrowheads="1"/>
          </p:cNvSpPr>
          <p:nvPr/>
        </p:nvSpPr>
        <p:spPr bwMode="auto">
          <a:xfrm>
            <a:off x="1950049" y="1267918"/>
            <a:ext cx="432048" cy="461665"/>
          </a:xfrm>
          <a:prstGeom prst="rect">
            <a:avLst/>
          </a:prstGeom>
          <a:solidFill>
            <a:srgbClr val="C00000"/>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pPr algn="ctr"/>
            <a:r>
              <a:rPr lang="en-US" sz="2400" dirty="0">
                <a:solidFill>
                  <a:srgbClr val="FFFFFF"/>
                </a:solidFill>
                <a:latin typeface="Impact" pitchFamily="34" charset="0"/>
                <a:ea typeface="微软雅黑" pitchFamily="34" charset="-122"/>
                <a:sym typeface="Impact" pitchFamily="34" charset="0"/>
              </a:rPr>
              <a:t>1</a:t>
            </a:r>
            <a:endParaRPr lang="zh-CN" altLang="en-US" sz="2400" dirty="0">
              <a:solidFill>
                <a:srgbClr val="FFFFFF"/>
              </a:solidFill>
              <a:latin typeface="Impact" pitchFamily="34" charset="0"/>
              <a:ea typeface="微软雅黑" pitchFamily="34" charset="-122"/>
              <a:sym typeface="Impact" pitchFamily="34" charset="0"/>
            </a:endParaRPr>
          </a:p>
        </p:txBody>
      </p:sp>
    </p:spTree>
    <p:extLst>
      <p:ext uri="{BB962C8B-B14F-4D97-AF65-F5344CB8AC3E}">
        <p14:creationId xmlns:p14="http://schemas.microsoft.com/office/powerpoint/2010/main" val="12393248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fill="hold"/>
                                        <p:tgtEl>
                                          <p:spTgt spid="34"/>
                                        </p:tgtEl>
                                        <p:attrNameLst>
                                          <p:attrName>ppt_x</p:attrName>
                                        </p:attrNameLst>
                                      </p:cBhvr>
                                      <p:tavLst>
                                        <p:tav tm="0">
                                          <p:val>
                                            <p:strVal val="#ppt_x"/>
                                          </p:val>
                                        </p:tav>
                                        <p:tav tm="100000">
                                          <p:val>
                                            <p:strVal val="#ppt_x"/>
                                          </p:val>
                                        </p:tav>
                                      </p:tavLst>
                                    </p:anim>
                                    <p:anim calcmode="lin" valueType="num">
                                      <p:cBhvr additive="base">
                                        <p:cTn id="1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0"/>
          <p:cNvGrpSpPr>
            <a:grpSpLocks/>
          </p:cNvGrpSpPr>
          <p:nvPr/>
        </p:nvGrpSpPr>
        <p:grpSpPr bwMode="auto">
          <a:xfrm rot="5400000">
            <a:off x="-403760" y="1967255"/>
            <a:ext cx="1916823" cy="657184"/>
            <a:chOff x="17373" y="-14897"/>
            <a:chExt cx="1672121" cy="329271"/>
          </a:xfrm>
        </p:grpSpPr>
        <p:sp>
          <p:nvSpPr>
            <p:cNvPr id="7" name="矩形 29"/>
            <p:cNvSpPr>
              <a:spLocks noChangeArrowheads="1"/>
            </p:cNvSpPr>
            <p:nvPr/>
          </p:nvSpPr>
          <p:spPr bwMode="auto">
            <a:xfrm rot="16200000">
              <a:off x="27399" y="-24920"/>
              <a:ext cx="329268" cy="349319"/>
            </a:xfrm>
            <a:prstGeom prst="rect">
              <a:avLst/>
            </a:prstGeom>
            <a:solidFill>
              <a:srgbClr val="C00000"/>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pPr algn="ctr"/>
              <a:r>
                <a:rPr lang="en-US" sz="2400" dirty="0">
                  <a:solidFill>
                    <a:srgbClr val="FFFFFF"/>
                  </a:solidFill>
                  <a:latin typeface="Impact" pitchFamily="34" charset="0"/>
                  <a:ea typeface="微软雅黑" pitchFamily="34" charset="-122"/>
                  <a:sym typeface="Impact" pitchFamily="34" charset="0"/>
                </a:rPr>
                <a:t>2</a:t>
              </a:r>
              <a:endParaRPr lang="zh-CN" altLang="en-US" sz="2400" dirty="0">
                <a:solidFill>
                  <a:srgbClr val="FFFFFF"/>
                </a:solidFill>
                <a:latin typeface="Impact" pitchFamily="34" charset="0"/>
                <a:ea typeface="微软雅黑" pitchFamily="34" charset="-122"/>
                <a:sym typeface="Impact" pitchFamily="34" charset="0"/>
              </a:endParaRPr>
            </a:p>
          </p:txBody>
        </p:sp>
        <p:sp>
          <p:nvSpPr>
            <p:cNvPr id="8" name="矩形 30"/>
            <p:cNvSpPr>
              <a:spLocks noChangeArrowheads="1"/>
            </p:cNvSpPr>
            <p:nvPr/>
          </p:nvSpPr>
          <p:spPr bwMode="auto">
            <a:xfrm rot="16200000">
              <a:off x="863459" y="-511662"/>
              <a:ext cx="329269" cy="1322800"/>
            </a:xfrm>
            <a:prstGeom prst="rect">
              <a:avLst/>
            </a:prstGeom>
            <a:solidFill>
              <a:srgbClr val="007434"/>
            </a:solidFill>
            <a:ln>
              <a:noFill/>
            </a:ln>
            <a:extLst>
              <a:ext uri="{91240B29-F687-4F45-9708-019B960494DF}">
                <a14:hiddenLine xmlns:a14="http://schemas.microsoft.com/office/drawing/2010/main" w="9525" cmpd="sng">
                  <a:solidFill>
                    <a:srgbClr val="000000"/>
                  </a:solidFill>
                  <a:bevel/>
                  <a:headEnd/>
                  <a:tailEnd/>
                </a14:hiddenLine>
              </a:ext>
            </a:extLst>
          </p:spPr>
          <p:txBody>
            <a:bodyPr vert="eaVert" tIns="108000" anchor="ctr"/>
            <a:lstStyle/>
            <a:p>
              <a:pPr>
                <a:lnSpc>
                  <a:spcPct val="120000"/>
                </a:lnSpc>
              </a:pPr>
              <a:r>
                <a:rPr lang="zh-CN" altLang="en-US" sz="1600" b="1" dirty="0">
                  <a:solidFill>
                    <a:srgbClr val="FFFFFF"/>
                  </a:solidFill>
                  <a:latin typeface="微软雅黑" pitchFamily="34" charset="-122"/>
                  <a:ea typeface="微软雅黑" pitchFamily="34" charset="-122"/>
                  <a:sym typeface="微软雅黑" pitchFamily="34" charset="-122"/>
                </a:rPr>
                <a:t>实现八项目标</a:t>
              </a:r>
            </a:p>
          </p:txBody>
        </p:sp>
      </p:grpSp>
      <p:sp>
        <p:nvSpPr>
          <p:cNvPr id="30" name="矩形 29">
            <a:extLst>
              <a:ext uri="{FF2B5EF4-FFF2-40B4-BE49-F238E27FC236}">
                <a16:creationId xmlns:a16="http://schemas.microsoft.com/office/drawing/2014/main" id="{9EDDE4B2-000B-29F7-881D-47B6535A65A2}"/>
              </a:ext>
            </a:extLst>
          </p:cNvPr>
          <p:cNvSpPr/>
          <p:nvPr/>
        </p:nvSpPr>
        <p:spPr>
          <a:xfrm>
            <a:off x="27316" y="708570"/>
            <a:ext cx="4256652" cy="461665"/>
          </a:xfrm>
          <a:prstGeom prst="rect">
            <a:avLst/>
          </a:prstGeom>
        </p:spPr>
        <p:txBody>
          <a:bodyPr wrap="square">
            <a:spAutoFit/>
          </a:bodyPr>
          <a:lstStyle/>
          <a:p>
            <a:pPr marL="0" marR="0" lvl="0" indent="0" defTabSz="914400" eaLnBrk="1" fontAlgn="auto" latinLnBrk="0" hangingPunct="1">
              <a:spcBef>
                <a:spcPts val="0"/>
              </a:spcBef>
              <a:spcAft>
                <a:spcPts val="0"/>
              </a:spcAft>
              <a:buClrTx/>
              <a:buSzTx/>
              <a:buFontTx/>
              <a:buNone/>
              <a:tabLst/>
              <a:defRPr/>
            </a:pPr>
            <a:r>
              <a:rPr kumimoji="0" lang="zh-CN" altLang="en-US" sz="2400" b="1" i="0" u="none" strike="noStrike" kern="0" cap="none" spc="0" normalizeH="0" baseline="0" noProof="0" dirty="0">
                <a:ln>
                  <a:noFill/>
                </a:ln>
                <a:solidFill>
                  <a:schemeClr val="tx2">
                    <a:lumMod val="50000"/>
                  </a:schemeClr>
                </a:solidFill>
                <a:effectLst/>
                <a:uLnTx/>
                <a:uFillTx/>
                <a:latin typeface="微软雅黑" pitchFamily="34" charset="-122"/>
                <a:ea typeface="微软雅黑" pitchFamily="34" charset="-122"/>
              </a:rPr>
              <a:t>三、</a:t>
            </a:r>
            <a:r>
              <a:rPr kumimoji="0" lang="en-US" altLang="zh-CN" sz="2400" b="1" i="0" u="none" strike="noStrike" kern="0" cap="none" spc="0" normalizeH="0" baseline="0" noProof="0" dirty="0">
                <a:ln>
                  <a:noFill/>
                </a:ln>
                <a:solidFill>
                  <a:schemeClr val="tx2">
                    <a:lumMod val="50000"/>
                  </a:schemeClr>
                </a:solidFill>
                <a:effectLst/>
                <a:uLnTx/>
                <a:uFillTx/>
                <a:latin typeface="微软雅黑" pitchFamily="34" charset="-122"/>
                <a:ea typeface="微软雅黑" pitchFamily="34" charset="-122"/>
              </a:rPr>
              <a:t>《</a:t>
            </a:r>
            <a:r>
              <a:rPr kumimoji="0" lang="zh-CN" altLang="en-US" sz="2400" b="1" i="0" u="none" strike="noStrike" kern="0" cap="none" spc="0" normalizeH="0" baseline="0" noProof="0" dirty="0">
                <a:ln>
                  <a:noFill/>
                </a:ln>
                <a:solidFill>
                  <a:schemeClr val="tx2">
                    <a:lumMod val="50000"/>
                  </a:schemeClr>
                </a:solidFill>
                <a:effectLst/>
                <a:uLnTx/>
                <a:uFillTx/>
                <a:latin typeface="微软雅黑" pitchFamily="34" charset="-122"/>
                <a:ea typeface="微软雅黑" pitchFamily="34" charset="-122"/>
              </a:rPr>
              <a:t>规划</a:t>
            </a:r>
            <a:r>
              <a:rPr kumimoji="0" lang="en-US" altLang="zh-CN" sz="2400" b="1" i="0" u="none" strike="noStrike" kern="0" cap="none" spc="0" normalizeH="0" baseline="0" noProof="0" dirty="0">
                <a:ln>
                  <a:noFill/>
                </a:ln>
                <a:solidFill>
                  <a:schemeClr val="tx2">
                    <a:lumMod val="50000"/>
                  </a:schemeClr>
                </a:solidFill>
                <a:effectLst/>
                <a:uLnTx/>
                <a:uFillTx/>
                <a:latin typeface="微软雅黑" pitchFamily="34" charset="-122"/>
                <a:ea typeface="微软雅黑" pitchFamily="34" charset="-122"/>
              </a:rPr>
              <a:t>》</a:t>
            </a:r>
            <a:r>
              <a:rPr kumimoji="0" lang="zh-CN" altLang="en-US" sz="2400" b="1" i="0" u="none" strike="noStrike" kern="0" cap="none" spc="0" normalizeH="0" baseline="0" noProof="0" dirty="0">
                <a:ln>
                  <a:noFill/>
                </a:ln>
                <a:solidFill>
                  <a:schemeClr val="tx2">
                    <a:lumMod val="50000"/>
                  </a:schemeClr>
                </a:solidFill>
                <a:effectLst/>
                <a:uLnTx/>
                <a:uFillTx/>
                <a:latin typeface="微软雅黑" pitchFamily="34" charset="-122"/>
                <a:ea typeface="微软雅黑" pitchFamily="34" charset="-122"/>
              </a:rPr>
              <a:t>主要内容及任务</a:t>
            </a:r>
            <a:endParaRPr kumimoji="0" lang="zh-CN" altLang="en-US" sz="2400" b="0" i="0" u="none" strike="noStrike" kern="0" cap="none" spc="0" normalizeH="0" baseline="0" noProof="0" dirty="0">
              <a:ln>
                <a:noFill/>
              </a:ln>
              <a:solidFill>
                <a:schemeClr val="tx2">
                  <a:lumMod val="50000"/>
                </a:schemeClr>
              </a:solidFill>
              <a:effectLst/>
              <a:uLnTx/>
              <a:uFillTx/>
              <a:latin typeface="Impact" pitchFamily="34" charset="0"/>
              <a:ea typeface="微软雅黑" pitchFamily="34" charset="-122"/>
            </a:endParaRPr>
          </a:p>
        </p:txBody>
      </p:sp>
      <p:graphicFrame>
        <p:nvGraphicFramePr>
          <p:cNvPr id="32" name="表格 31">
            <a:extLst>
              <a:ext uri="{FF2B5EF4-FFF2-40B4-BE49-F238E27FC236}">
                <a16:creationId xmlns:a16="http://schemas.microsoft.com/office/drawing/2014/main" id="{3FC0FB46-1366-2668-2A76-BC12F6371D3B}"/>
              </a:ext>
            </a:extLst>
          </p:cNvPr>
          <p:cNvGraphicFramePr>
            <a:graphicFrameLocks noGrp="1"/>
          </p:cNvGraphicFramePr>
          <p:nvPr>
            <p:extLst>
              <p:ext uri="{D42A27DB-BD31-4B8C-83A1-F6EECF244321}">
                <p14:modId xmlns:p14="http://schemas.microsoft.com/office/powerpoint/2010/main" val="69902627"/>
              </p:ext>
            </p:extLst>
          </p:nvPr>
        </p:nvGraphicFramePr>
        <p:xfrm>
          <a:off x="905070" y="1337436"/>
          <a:ext cx="7333860" cy="3666327"/>
        </p:xfrm>
        <a:graphic>
          <a:graphicData uri="http://schemas.openxmlformats.org/drawingml/2006/table">
            <a:tbl>
              <a:tblPr firstRow="1" bandRow="1">
                <a:tableStyleId>{21E4AEA4-8DFA-4A89-87EB-49C32662AFE0}</a:tableStyleId>
              </a:tblPr>
              <a:tblGrid>
                <a:gridCol w="1222310">
                  <a:extLst>
                    <a:ext uri="{9D8B030D-6E8A-4147-A177-3AD203B41FA5}">
                      <a16:colId xmlns:a16="http://schemas.microsoft.com/office/drawing/2014/main" val="2393816338"/>
                    </a:ext>
                  </a:extLst>
                </a:gridCol>
                <a:gridCol w="1222310">
                  <a:extLst>
                    <a:ext uri="{9D8B030D-6E8A-4147-A177-3AD203B41FA5}">
                      <a16:colId xmlns:a16="http://schemas.microsoft.com/office/drawing/2014/main" val="3689220752"/>
                    </a:ext>
                  </a:extLst>
                </a:gridCol>
                <a:gridCol w="1222310">
                  <a:extLst>
                    <a:ext uri="{9D8B030D-6E8A-4147-A177-3AD203B41FA5}">
                      <a16:colId xmlns:a16="http://schemas.microsoft.com/office/drawing/2014/main" val="3066763946"/>
                    </a:ext>
                  </a:extLst>
                </a:gridCol>
                <a:gridCol w="1222310">
                  <a:extLst>
                    <a:ext uri="{9D8B030D-6E8A-4147-A177-3AD203B41FA5}">
                      <a16:colId xmlns:a16="http://schemas.microsoft.com/office/drawing/2014/main" val="1563527919"/>
                    </a:ext>
                  </a:extLst>
                </a:gridCol>
                <a:gridCol w="1222310">
                  <a:extLst>
                    <a:ext uri="{9D8B030D-6E8A-4147-A177-3AD203B41FA5}">
                      <a16:colId xmlns:a16="http://schemas.microsoft.com/office/drawing/2014/main" val="2020702106"/>
                    </a:ext>
                  </a:extLst>
                </a:gridCol>
                <a:gridCol w="1222310">
                  <a:extLst>
                    <a:ext uri="{9D8B030D-6E8A-4147-A177-3AD203B41FA5}">
                      <a16:colId xmlns:a16="http://schemas.microsoft.com/office/drawing/2014/main" val="4235568582"/>
                    </a:ext>
                  </a:extLst>
                </a:gridCol>
              </a:tblGrid>
              <a:tr h="364382">
                <a:tc gridSpan="6">
                  <a:txBody>
                    <a:bodyPr/>
                    <a:lstStyle/>
                    <a:p>
                      <a:pPr algn="ctr"/>
                      <a:r>
                        <a:rPr lang="en-US" altLang="zh-CN" sz="1800" b="1" kern="1200" dirty="0">
                          <a:solidFill>
                            <a:schemeClr val="lt1"/>
                          </a:solidFill>
                          <a:effectLst/>
                        </a:rPr>
                        <a:t>“</a:t>
                      </a:r>
                      <a:r>
                        <a:rPr lang="zh-CN" altLang="zh-CN" sz="1800" b="1" kern="1200" dirty="0">
                          <a:solidFill>
                            <a:schemeClr val="lt1"/>
                          </a:solidFill>
                          <a:effectLst/>
                        </a:rPr>
                        <a:t>十四五</a:t>
                      </a:r>
                      <a:r>
                        <a:rPr lang="en-US" altLang="zh-CN" sz="1800" b="1" kern="1200" dirty="0">
                          <a:solidFill>
                            <a:schemeClr val="lt1"/>
                          </a:solidFill>
                          <a:effectLst/>
                        </a:rPr>
                        <a:t>”</a:t>
                      </a:r>
                      <a:r>
                        <a:rPr lang="zh-CN" altLang="zh-CN" sz="1800" b="1" kern="1200" dirty="0">
                          <a:solidFill>
                            <a:schemeClr val="lt1"/>
                          </a:solidFill>
                          <a:effectLst/>
                        </a:rPr>
                        <a:t>林草保护发展主要指标</a:t>
                      </a:r>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val="723952143"/>
                  </a:ext>
                </a:extLst>
              </a:tr>
              <a:tr h="374487">
                <a:tc>
                  <a:txBody>
                    <a:bodyPr/>
                    <a:lstStyle/>
                    <a:p>
                      <a:pPr algn="ctr"/>
                      <a:r>
                        <a:rPr lang="zh-CN" altLang="en-US" dirty="0"/>
                        <a:t>序号</a:t>
                      </a:r>
                    </a:p>
                  </a:txBody>
                  <a:tcPr/>
                </a:tc>
                <a:tc>
                  <a:txBody>
                    <a:bodyPr/>
                    <a:lstStyle/>
                    <a:p>
                      <a:pPr algn="ctr"/>
                      <a:r>
                        <a:rPr lang="zh-CN" altLang="en-US" dirty="0"/>
                        <a:t>指标</a:t>
                      </a:r>
                    </a:p>
                  </a:txBody>
                  <a:tcPr/>
                </a:tc>
                <a:tc>
                  <a:txBody>
                    <a:bodyPr/>
                    <a:lstStyle/>
                    <a:p>
                      <a:pPr algn="ctr"/>
                      <a:r>
                        <a:rPr lang="zh-CN" altLang="en-US" dirty="0"/>
                        <a:t>单位</a:t>
                      </a:r>
                    </a:p>
                  </a:txBody>
                  <a:tcPr/>
                </a:tc>
                <a:tc>
                  <a:txBody>
                    <a:bodyPr/>
                    <a:lstStyle/>
                    <a:p>
                      <a:pPr algn="ctr"/>
                      <a:r>
                        <a:rPr lang="en-US" altLang="zh-CN" dirty="0"/>
                        <a:t>2020</a:t>
                      </a:r>
                      <a:r>
                        <a:rPr lang="zh-CN" altLang="en-US" dirty="0"/>
                        <a:t>年</a:t>
                      </a:r>
                    </a:p>
                  </a:txBody>
                  <a:tcPr/>
                </a:tc>
                <a:tc>
                  <a:txBody>
                    <a:bodyPr/>
                    <a:lstStyle/>
                    <a:p>
                      <a:pPr algn="ctr"/>
                      <a:r>
                        <a:rPr lang="en-US" altLang="zh-CN" dirty="0"/>
                        <a:t>2025</a:t>
                      </a:r>
                      <a:r>
                        <a:rPr lang="zh-CN" altLang="en-US" dirty="0"/>
                        <a:t>年</a:t>
                      </a:r>
                    </a:p>
                  </a:txBody>
                  <a:tcPr/>
                </a:tc>
                <a:tc>
                  <a:txBody>
                    <a:bodyPr/>
                    <a:lstStyle/>
                    <a:p>
                      <a:pPr algn="ctr"/>
                      <a:r>
                        <a:rPr lang="zh-CN" altLang="en-US" dirty="0"/>
                        <a:t>属性</a:t>
                      </a:r>
                    </a:p>
                  </a:txBody>
                  <a:tcPr/>
                </a:tc>
                <a:extLst>
                  <a:ext uri="{0D108BD9-81ED-4DB2-BD59-A6C34878D82A}">
                    <a16:rowId xmlns:a16="http://schemas.microsoft.com/office/drawing/2014/main" val="2060861111"/>
                  </a:ext>
                </a:extLst>
              </a:tr>
              <a:tr h="364382">
                <a:tc>
                  <a:txBody>
                    <a:bodyPr/>
                    <a:lstStyle/>
                    <a:p>
                      <a:pPr algn="ctr"/>
                      <a:r>
                        <a:rPr lang="en-US" altLang="zh-CN" dirty="0"/>
                        <a:t>1 </a:t>
                      </a:r>
                      <a:endParaRPr lang="zh-CN" altLang="en-US" dirty="0"/>
                    </a:p>
                  </a:txBody>
                  <a:tcPr/>
                </a:tc>
                <a:tc>
                  <a:txBody>
                    <a:bodyPr/>
                    <a:lstStyle/>
                    <a:p>
                      <a:pPr marL="0" algn="ctr" defTabSz="914400" rtl="0" eaLnBrk="1" fontAlgn="ctr" latinLnBrk="0" hangingPunct="1"/>
                      <a:r>
                        <a:rPr lang="zh-CN" altLang="en-US" sz="1100" kern="1200" dirty="0">
                          <a:solidFill>
                            <a:schemeClr val="dk1"/>
                          </a:solidFill>
                        </a:rPr>
                        <a:t>森林覆盖率</a:t>
                      </a:r>
                      <a:endParaRPr lang="zh-CN" altLang="en-US" sz="1100" kern="1200" dirty="0">
                        <a:solidFill>
                          <a:schemeClr val="dk1"/>
                        </a:solidFill>
                        <a:latin typeface="+mn-lt"/>
                        <a:ea typeface="+mn-ea"/>
                        <a:cs typeface="+mn-cs"/>
                      </a:endParaRPr>
                    </a:p>
                  </a:txBody>
                  <a:tcPr marL="68580" marR="68580" marT="0" marB="0" anchor="ctr"/>
                </a:tc>
                <a:tc>
                  <a:txBody>
                    <a:bodyPr/>
                    <a:lstStyle/>
                    <a:p>
                      <a:pPr marL="0" algn="ctr" defTabSz="914400" rtl="0" eaLnBrk="1" fontAlgn="ctr" latinLnBrk="0" hangingPunct="1"/>
                      <a:r>
                        <a:rPr lang="en-US" sz="1100" kern="1200" dirty="0">
                          <a:solidFill>
                            <a:schemeClr val="dk1"/>
                          </a:solidFill>
                        </a:rPr>
                        <a:t>%</a:t>
                      </a:r>
                      <a:endParaRPr lang="zh-CN" altLang="en-US" sz="1100" kern="1200" dirty="0">
                        <a:solidFill>
                          <a:schemeClr val="dk1"/>
                        </a:solidFill>
                        <a:latin typeface="+mn-lt"/>
                        <a:ea typeface="+mn-ea"/>
                        <a:cs typeface="+mn-cs"/>
                      </a:endParaRPr>
                    </a:p>
                  </a:txBody>
                  <a:tcPr marL="68580" marR="68580" marT="0" marB="0" anchor="ctr"/>
                </a:tc>
                <a:tc>
                  <a:txBody>
                    <a:bodyPr/>
                    <a:lstStyle/>
                    <a:p>
                      <a:pPr marL="0" algn="ctr" defTabSz="914400" rtl="0" eaLnBrk="1" fontAlgn="ctr" latinLnBrk="0" hangingPunct="1"/>
                      <a:r>
                        <a:rPr lang="en-US" sz="1100" kern="1200" dirty="0">
                          <a:solidFill>
                            <a:schemeClr val="dk1"/>
                          </a:solidFill>
                        </a:rPr>
                        <a:t>40.42</a:t>
                      </a:r>
                      <a:endParaRPr lang="zh-CN" altLang="en-US" sz="1100" kern="1200" dirty="0">
                        <a:solidFill>
                          <a:schemeClr val="dk1"/>
                        </a:solidFill>
                        <a:latin typeface="+mn-lt"/>
                        <a:ea typeface="+mn-ea"/>
                        <a:cs typeface="+mn-cs"/>
                      </a:endParaRPr>
                    </a:p>
                  </a:txBody>
                  <a:tcPr marL="68580" marR="68580" marT="0" marB="0" anchor="ctr"/>
                </a:tc>
                <a:tc>
                  <a:txBody>
                    <a:bodyPr/>
                    <a:lstStyle/>
                    <a:p>
                      <a:pPr marL="0" algn="ctr" defTabSz="914400" rtl="0" eaLnBrk="1" fontAlgn="ctr" latinLnBrk="0" hangingPunct="1"/>
                      <a:r>
                        <a:rPr lang="en-US" sz="1100" kern="1200" dirty="0">
                          <a:solidFill>
                            <a:schemeClr val="dk1"/>
                          </a:solidFill>
                        </a:rPr>
                        <a:t>43.77</a:t>
                      </a:r>
                      <a:endParaRPr lang="zh-CN" altLang="en-US" sz="1100" kern="1200" dirty="0">
                        <a:solidFill>
                          <a:schemeClr val="dk1"/>
                        </a:solidFill>
                        <a:latin typeface="+mn-lt"/>
                        <a:ea typeface="+mn-ea"/>
                        <a:cs typeface="+mn-cs"/>
                      </a:endParaRPr>
                    </a:p>
                  </a:txBody>
                  <a:tcPr marL="68580" marR="68580" marT="0" marB="0" anchor="ctr"/>
                </a:tc>
                <a:tc>
                  <a:txBody>
                    <a:bodyPr/>
                    <a:lstStyle/>
                    <a:p>
                      <a:pPr marL="0" algn="ctr" defTabSz="914400" rtl="0" eaLnBrk="1" fontAlgn="ctr" latinLnBrk="0" hangingPunct="1"/>
                      <a:r>
                        <a:rPr lang="zh-CN" altLang="en-US" sz="1100" kern="1200" dirty="0">
                          <a:solidFill>
                            <a:schemeClr val="dk1"/>
                          </a:solidFill>
                        </a:rPr>
                        <a:t>约束性</a:t>
                      </a:r>
                      <a:endParaRPr lang="zh-CN" altLang="en-US" sz="11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585895349"/>
                  </a:ext>
                </a:extLst>
              </a:tr>
              <a:tr h="364382">
                <a:tc>
                  <a:txBody>
                    <a:bodyPr/>
                    <a:lstStyle/>
                    <a:p>
                      <a:pPr algn="ctr"/>
                      <a:r>
                        <a:rPr lang="en-US" altLang="zh-CN" dirty="0"/>
                        <a:t>2</a:t>
                      </a:r>
                      <a:endParaRPr lang="zh-CN" altLang="en-US" dirty="0"/>
                    </a:p>
                  </a:txBody>
                  <a:tcPr/>
                </a:tc>
                <a:tc>
                  <a:txBody>
                    <a:bodyPr/>
                    <a:lstStyle/>
                    <a:p>
                      <a:pPr marL="0" algn="ctr" defTabSz="914400" rtl="0" eaLnBrk="1" fontAlgn="ctr" latinLnBrk="0" hangingPunct="1"/>
                      <a:r>
                        <a:rPr lang="zh-CN" altLang="en-US" sz="1100" kern="1200" dirty="0">
                          <a:solidFill>
                            <a:schemeClr val="dk1"/>
                          </a:solidFill>
                        </a:rPr>
                        <a:t>森林蓄积量</a:t>
                      </a:r>
                      <a:endParaRPr lang="zh-CN" altLang="en-US" sz="1100" kern="1200" dirty="0">
                        <a:solidFill>
                          <a:schemeClr val="dk1"/>
                        </a:solidFill>
                        <a:latin typeface="+mn-lt"/>
                        <a:ea typeface="+mn-ea"/>
                        <a:cs typeface="+mn-cs"/>
                      </a:endParaRPr>
                    </a:p>
                  </a:txBody>
                  <a:tcPr marL="68580" marR="68580" marT="0" marB="0" anchor="ctr"/>
                </a:tc>
                <a:tc>
                  <a:txBody>
                    <a:bodyPr/>
                    <a:lstStyle/>
                    <a:p>
                      <a:pPr marL="0" algn="ctr" defTabSz="914400" rtl="0" eaLnBrk="1" fontAlgn="ctr" latinLnBrk="0" hangingPunct="1"/>
                      <a:r>
                        <a:rPr lang="zh-CN" altLang="en-US" sz="1100" kern="1200" dirty="0">
                          <a:solidFill>
                            <a:schemeClr val="dk1"/>
                          </a:solidFill>
                        </a:rPr>
                        <a:t>万立方米</a:t>
                      </a:r>
                      <a:endParaRPr lang="zh-CN" altLang="en-US" sz="1100" kern="1200" dirty="0">
                        <a:solidFill>
                          <a:schemeClr val="dk1"/>
                        </a:solidFill>
                        <a:latin typeface="+mn-lt"/>
                        <a:ea typeface="+mn-ea"/>
                        <a:cs typeface="+mn-cs"/>
                      </a:endParaRPr>
                    </a:p>
                  </a:txBody>
                  <a:tcPr marL="68580" marR="68580" marT="0" marB="0" anchor="ctr"/>
                </a:tc>
                <a:tc>
                  <a:txBody>
                    <a:bodyPr/>
                    <a:lstStyle/>
                    <a:p>
                      <a:pPr marL="0" algn="ctr" defTabSz="914400" rtl="0" eaLnBrk="1" fontAlgn="ctr" latinLnBrk="0" hangingPunct="1"/>
                      <a:r>
                        <a:rPr lang="en-US" sz="1100" kern="1200" dirty="0">
                          <a:solidFill>
                            <a:schemeClr val="dk1"/>
                          </a:solidFill>
                        </a:rPr>
                        <a:t>532.51</a:t>
                      </a:r>
                      <a:endParaRPr lang="zh-CN" altLang="en-US" sz="1100" kern="1200" dirty="0">
                        <a:solidFill>
                          <a:schemeClr val="dk1"/>
                        </a:solidFill>
                        <a:latin typeface="+mn-lt"/>
                        <a:ea typeface="+mn-ea"/>
                        <a:cs typeface="+mn-cs"/>
                      </a:endParaRPr>
                    </a:p>
                  </a:txBody>
                  <a:tcPr marL="68580" marR="68580" marT="0" marB="0" anchor="ctr"/>
                </a:tc>
                <a:tc>
                  <a:txBody>
                    <a:bodyPr/>
                    <a:lstStyle/>
                    <a:p>
                      <a:pPr marL="0" algn="ctr" defTabSz="914400" rtl="0" eaLnBrk="1" fontAlgn="ctr" latinLnBrk="0" hangingPunct="1"/>
                      <a:r>
                        <a:rPr lang="en-US" sz="1100" kern="1200">
                          <a:solidFill>
                            <a:schemeClr val="dk1"/>
                          </a:solidFill>
                        </a:rPr>
                        <a:t>600</a:t>
                      </a:r>
                      <a:endParaRPr lang="zh-CN" altLang="en-US" sz="1100" kern="1200">
                        <a:solidFill>
                          <a:schemeClr val="dk1"/>
                        </a:solidFill>
                        <a:latin typeface="+mn-lt"/>
                        <a:ea typeface="+mn-ea"/>
                        <a:cs typeface="+mn-cs"/>
                      </a:endParaRPr>
                    </a:p>
                  </a:txBody>
                  <a:tcPr marL="68580" marR="68580" marT="0" marB="0" anchor="ctr"/>
                </a:tc>
                <a:tc>
                  <a:txBody>
                    <a:bodyPr/>
                    <a:lstStyle/>
                    <a:p>
                      <a:pPr marL="0" algn="ctr" defTabSz="914400" rtl="0" eaLnBrk="1" fontAlgn="ctr" latinLnBrk="0" hangingPunct="1"/>
                      <a:r>
                        <a:rPr lang="zh-CN" altLang="en-US" sz="1100" kern="1200">
                          <a:solidFill>
                            <a:schemeClr val="dk1"/>
                          </a:solidFill>
                        </a:rPr>
                        <a:t>约束性</a:t>
                      </a:r>
                      <a:endParaRPr lang="zh-CN" altLang="en-US" sz="1100" kern="120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3364301690"/>
                  </a:ext>
                </a:extLst>
              </a:tr>
              <a:tr h="364382">
                <a:tc>
                  <a:txBody>
                    <a:bodyPr/>
                    <a:lstStyle/>
                    <a:p>
                      <a:pPr algn="ctr"/>
                      <a:r>
                        <a:rPr lang="en-US" altLang="zh-CN" dirty="0"/>
                        <a:t>3</a:t>
                      </a:r>
                      <a:endParaRPr lang="zh-CN" altLang="en-US" dirty="0"/>
                    </a:p>
                  </a:txBody>
                  <a:tcPr/>
                </a:tc>
                <a:tc>
                  <a:txBody>
                    <a:bodyPr/>
                    <a:lstStyle/>
                    <a:p>
                      <a:pPr marL="0" algn="ctr" defTabSz="914400" rtl="0" eaLnBrk="1" fontAlgn="ctr" latinLnBrk="0" hangingPunct="1"/>
                      <a:r>
                        <a:rPr lang="zh-CN" altLang="en-US" sz="1100" kern="1200">
                          <a:solidFill>
                            <a:schemeClr val="dk1"/>
                          </a:solidFill>
                        </a:rPr>
                        <a:t>草原综合植被盖度</a:t>
                      </a:r>
                      <a:endParaRPr lang="zh-CN" altLang="en-US" sz="1100" kern="1200">
                        <a:solidFill>
                          <a:schemeClr val="dk1"/>
                        </a:solidFill>
                        <a:latin typeface="+mn-lt"/>
                        <a:ea typeface="+mn-ea"/>
                        <a:cs typeface="+mn-cs"/>
                      </a:endParaRPr>
                    </a:p>
                  </a:txBody>
                  <a:tcPr marL="68580" marR="68580" marT="0" marB="0" anchor="ctr"/>
                </a:tc>
                <a:tc>
                  <a:txBody>
                    <a:bodyPr/>
                    <a:lstStyle/>
                    <a:p>
                      <a:pPr marL="0" algn="ctr" defTabSz="914400" rtl="0" eaLnBrk="1" fontAlgn="ctr" latinLnBrk="0" hangingPunct="1"/>
                      <a:r>
                        <a:rPr lang="en-US" sz="1100" kern="1200" dirty="0">
                          <a:solidFill>
                            <a:schemeClr val="dk1"/>
                          </a:solidFill>
                        </a:rPr>
                        <a:t>%</a:t>
                      </a:r>
                      <a:endParaRPr lang="zh-CN" altLang="en-US" sz="1100" kern="1200" dirty="0">
                        <a:solidFill>
                          <a:schemeClr val="dk1"/>
                        </a:solidFill>
                        <a:latin typeface="+mn-lt"/>
                        <a:ea typeface="+mn-ea"/>
                        <a:cs typeface="+mn-cs"/>
                      </a:endParaRPr>
                    </a:p>
                  </a:txBody>
                  <a:tcPr marL="68580" marR="68580" marT="0" marB="0" anchor="ctr"/>
                </a:tc>
                <a:tc>
                  <a:txBody>
                    <a:bodyPr/>
                    <a:lstStyle/>
                    <a:p>
                      <a:pPr marL="0" algn="ctr" defTabSz="914400" rtl="0" eaLnBrk="1" fontAlgn="ctr" latinLnBrk="0" hangingPunct="1"/>
                      <a:r>
                        <a:rPr lang="en-US" sz="1100" kern="1200" dirty="0">
                          <a:solidFill>
                            <a:schemeClr val="dk1"/>
                          </a:solidFill>
                        </a:rPr>
                        <a:t>80</a:t>
                      </a:r>
                      <a:endParaRPr lang="zh-CN" altLang="en-US" sz="1100" kern="1200" dirty="0">
                        <a:solidFill>
                          <a:schemeClr val="dk1"/>
                        </a:solidFill>
                        <a:latin typeface="+mn-lt"/>
                        <a:ea typeface="+mn-ea"/>
                        <a:cs typeface="+mn-cs"/>
                      </a:endParaRPr>
                    </a:p>
                  </a:txBody>
                  <a:tcPr marL="68580" marR="68580" marT="0" marB="0" anchor="ctr"/>
                </a:tc>
                <a:tc>
                  <a:txBody>
                    <a:bodyPr/>
                    <a:lstStyle/>
                    <a:p>
                      <a:pPr marL="0" algn="ctr" defTabSz="914400" rtl="0" eaLnBrk="1" fontAlgn="ctr" latinLnBrk="0" hangingPunct="1"/>
                      <a:r>
                        <a:rPr lang="en-US" sz="1100" kern="1200">
                          <a:solidFill>
                            <a:schemeClr val="dk1"/>
                          </a:solidFill>
                        </a:rPr>
                        <a:t>90</a:t>
                      </a:r>
                      <a:endParaRPr lang="zh-CN" altLang="en-US" sz="1100" kern="1200">
                        <a:solidFill>
                          <a:schemeClr val="dk1"/>
                        </a:solidFill>
                        <a:latin typeface="+mn-lt"/>
                        <a:ea typeface="+mn-ea"/>
                        <a:cs typeface="+mn-cs"/>
                      </a:endParaRPr>
                    </a:p>
                  </a:txBody>
                  <a:tcPr marL="68580" marR="68580" marT="0" marB="0" anchor="ctr"/>
                </a:tc>
                <a:tc>
                  <a:txBody>
                    <a:bodyPr/>
                    <a:lstStyle/>
                    <a:p>
                      <a:pPr marL="0" algn="ctr" defTabSz="914400" rtl="0" eaLnBrk="1" fontAlgn="ctr" latinLnBrk="0" hangingPunct="1"/>
                      <a:r>
                        <a:rPr lang="zh-CN" altLang="en-US" sz="1100" kern="1200">
                          <a:solidFill>
                            <a:schemeClr val="dk1"/>
                          </a:solidFill>
                        </a:rPr>
                        <a:t>预期性</a:t>
                      </a:r>
                      <a:endParaRPr lang="zh-CN" altLang="en-US" sz="1100" kern="120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436844958"/>
                  </a:ext>
                </a:extLst>
              </a:tr>
              <a:tr h="364382">
                <a:tc>
                  <a:txBody>
                    <a:bodyPr/>
                    <a:lstStyle/>
                    <a:p>
                      <a:pPr algn="ctr"/>
                      <a:r>
                        <a:rPr lang="en-US" altLang="zh-CN" dirty="0"/>
                        <a:t>4</a:t>
                      </a:r>
                      <a:endParaRPr lang="zh-CN" altLang="en-US" dirty="0"/>
                    </a:p>
                  </a:txBody>
                  <a:tcPr/>
                </a:tc>
                <a:tc>
                  <a:txBody>
                    <a:bodyPr/>
                    <a:lstStyle/>
                    <a:p>
                      <a:pPr marL="0" algn="ctr" defTabSz="914400" rtl="0" eaLnBrk="1" fontAlgn="ctr" latinLnBrk="0" hangingPunct="1"/>
                      <a:r>
                        <a:rPr lang="zh-CN" altLang="en-US" sz="1100" kern="1200">
                          <a:solidFill>
                            <a:schemeClr val="dk1"/>
                          </a:solidFill>
                        </a:rPr>
                        <a:t>湿地保护率</a:t>
                      </a:r>
                      <a:endParaRPr lang="zh-CN" altLang="en-US" sz="1100" kern="1200">
                        <a:solidFill>
                          <a:schemeClr val="dk1"/>
                        </a:solidFill>
                        <a:latin typeface="+mn-lt"/>
                        <a:ea typeface="+mn-ea"/>
                        <a:cs typeface="+mn-cs"/>
                      </a:endParaRPr>
                    </a:p>
                  </a:txBody>
                  <a:tcPr marL="68580" marR="68580" marT="0" marB="0" anchor="ctr"/>
                </a:tc>
                <a:tc>
                  <a:txBody>
                    <a:bodyPr/>
                    <a:lstStyle/>
                    <a:p>
                      <a:pPr marL="0" algn="ctr" defTabSz="914400" rtl="0" eaLnBrk="1" fontAlgn="ctr" latinLnBrk="0" hangingPunct="1"/>
                      <a:r>
                        <a:rPr lang="en-US" sz="1100" kern="1200">
                          <a:solidFill>
                            <a:schemeClr val="dk1"/>
                          </a:solidFill>
                        </a:rPr>
                        <a:t>%</a:t>
                      </a:r>
                      <a:endParaRPr lang="zh-CN" altLang="en-US" sz="1100" kern="1200">
                        <a:solidFill>
                          <a:schemeClr val="dk1"/>
                        </a:solidFill>
                        <a:latin typeface="+mn-lt"/>
                        <a:ea typeface="+mn-ea"/>
                        <a:cs typeface="+mn-cs"/>
                      </a:endParaRPr>
                    </a:p>
                  </a:txBody>
                  <a:tcPr marL="68580" marR="68580" marT="0" marB="0" anchor="ctr"/>
                </a:tc>
                <a:tc>
                  <a:txBody>
                    <a:bodyPr/>
                    <a:lstStyle/>
                    <a:p>
                      <a:pPr marL="0" algn="ctr" defTabSz="914400" rtl="0" eaLnBrk="1" fontAlgn="ctr" latinLnBrk="0" hangingPunct="1"/>
                      <a:r>
                        <a:rPr lang="en-US" sz="1100" kern="1200" dirty="0">
                          <a:solidFill>
                            <a:schemeClr val="dk1"/>
                          </a:solidFill>
                        </a:rPr>
                        <a:t>30.7</a:t>
                      </a:r>
                      <a:endParaRPr lang="zh-CN" altLang="en-US" sz="1100" kern="1200" dirty="0">
                        <a:solidFill>
                          <a:schemeClr val="dk1"/>
                        </a:solidFill>
                        <a:latin typeface="+mn-lt"/>
                        <a:ea typeface="+mn-ea"/>
                        <a:cs typeface="+mn-cs"/>
                      </a:endParaRPr>
                    </a:p>
                  </a:txBody>
                  <a:tcPr marL="68580" marR="68580" marT="0" marB="0" anchor="ctr"/>
                </a:tc>
                <a:tc>
                  <a:txBody>
                    <a:bodyPr/>
                    <a:lstStyle/>
                    <a:p>
                      <a:pPr marL="0" algn="ctr" defTabSz="914400" rtl="0" eaLnBrk="1" fontAlgn="ctr" latinLnBrk="0" hangingPunct="1"/>
                      <a:r>
                        <a:rPr lang="en-US" sz="1100" kern="1200" dirty="0">
                          <a:solidFill>
                            <a:schemeClr val="dk1"/>
                          </a:solidFill>
                        </a:rPr>
                        <a:t>52.9</a:t>
                      </a:r>
                      <a:endParaRPr lang="zh-CN" altLang="en-US" sz="1100" kern="1200" dirty="0">
                        <a:solidFill>
                          <a:schemeClr val="dk1"/>
                        </a:solidFill>
                        <a:latin typeface="+mn-lt"/>
                        <a:ea typeface="+mn-ea"/>
                        <a:cs typeface="+mn-cs"/>
                      </a:endParaRPr>
                    </a:p>
                  </a:txBody>
                  <a:tcPr marL="68580" marR="68580" marT="0" marB="0" anchor="ctr"/>
                </a:tc>
                <a:tc>
                  <a:txBody>
                    <a:bodyPr/>
                    <a:lstStyle/>
                    <a:p>
                      <a:pPr marL="0" algn="ctr" defTabSz="914400" rtl="0" eaLnBrk="1" fontAlgn="ctr" latinLnBrk="0" hangingPunct="1"/>
                      <a:r>
                        <a:rPr lang="zh-CN" altLang="en-US" sz="1100" kern="1200">
                          <a:solidFill>
                            <a:schemeClr val="dk1"/>
                          </a:solidFill>
                        </a:rPr>
                        <a:t>预期性</a:t>
                      </a:r>
                      <a:endParaRPr lang="zh-CN" altLang="en-US" sz="1100" kern="120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3933150571"/>
                  </a:ext>
                </a:extLst>
              </a:tr>
              <a:tr h="364382">
                <a:tc>
                  <a:txBody>
                    <a:bodyPr/>
                    <a:lstStyle/>
                    <a:p>
                      <a:pPr algn="ctr"/>
                      <a:r>
                        <a:rPr lang="en-US" altLang="zh-CN" dirty="0"/>
                        <a:t>5</a:t>
                      </a:r>
                      <a:endParaRPr lang="zh-CN" altLang="en-US" dirty="0"/>
                    </a:p>
                  </a:txBody>
                  <a:tcPr/>
                </a:tc>
                <a:tc>
                  <a:txBody>
                    <a:bodyPr/>
                    <a:lstStyle/>
                    <a:p>
                      <a:pPr marL="0" algn="ctr" defTabSz="914400" rtl="0" eaLnBrk="1" fontAlgn="ctr" latinLnBrk="0" hangingPunct="1"/>
                      <a:r>
                        <a:rPr lang="zh-CN" altLang="en-US" sz="1100" kern="1200">
                          <a:solidFill>
                            <a:schemeClr val="dk1"/>
                          </a:solidFill>
                        </a:rPr>
                        <a:t>自然保护地面积占国土面积比例</a:t>
                      </a:r>
                      <a:endParaRPr lang="zh-CN" altLang="en-US" sz="1100" kern="1200">
                        <a:solidFill>
                          <a:schemeClr val="dk1"/>
                        </a:solidFill>
                        <a:latin typeface="+mn-lt"/>
                        <a:ea typeface="+mn-ea"/>
                        <a:cs typeface="+mn-cs"/>
                      </a:endParaRPr>
                    </a:p>
                  </a:txBody>
                  <a:tcPr marL="68580" marR="68580" marT="0" marB="0" anchor="ctr"/>
                </a:tc>
                <a:tc>
                  <a:txBody>
                    <a:bodyPr/>
                    <a:lstStyle/>
                    <a:p>
                      <a:pPr marL="0" algn="ctr" defTabSz="914400" rtl="0" eaLnBrk="1" fontAlgn="ctr" latinLnBrk="0" hangingPunct="1"/>
                      <a:r>
                        <a:rPr lang="en-US" sz="1100" kern="1200">
                          <a:solidFill>
                            <a:schemeClr val="dk1"/>
                          </a:solidFill>
                        </a:rPr>
                        <a:t>%</a:t>
                      </a:r>
                      <a:endParaRPr lang="zh-CN" altLang="en-US" sz="1100" kern="1200">
                        <a:solidFill>
                          <a:schemeClr val="dk1"/>
                        </a:solidFill>
                        <a:latin typeface="+mn-lt"/>
                        <a:ea typeface="+mn-ea"/>
                        <a:cs typeface="+mn-cs"/>
                      </a:endParaRPr>
                    </a:p>
                  </a:txBody>
                  <a:tcPr marL="68580" marR="68580" marT="0" marB="0" anchor="ctr"/>
                </a:tc>
                <a:tc>
                  <a:txBody>
                    <a:bodyPr/>
                    <a:lstStyle/>
                    <a:p>
                      <a:pPr marL="0" algn="ctr" defTabSz="914400" rtl="0" eaLnBrk="1" fontAlgn="ctr" latinLnBrk="0" hangingPunct="1"/>
                      <a:r>
                        <a:rPr lang="en-US" sz="1100" kern="1200" dirty="0">
                          <a:solidFill>
                            <a:schemeClr val="dk1"/>
                          </a:solidFill>
                        </a:rPr>
                        <a:t>11.74</a:t>
                      </a:r>
                      <a:endParaRPr lang="zh-CN" altLang="en-US" sz="1100" kern="1200" dirty="0">
                        <a:solidFill>
                          <a:schemeClr val="dk1"/>
                        </a:solidFill>
                        <a:latin typeface="+mn-lt"/>
                        <a:ea typeface="+mn-ea"/>
                        <a:cs typeface="+mn-cs"/>
                      </a:endParaRPr>
                    </a:p>
                  </a:txBody>
                  <a:tcPr marL="68580" marR="68580" marT="0" marB="0" anchor="ctr"/>
                </a:tc>
                <a:tc>
                  <a:txBody>
                    <a:bodyPr/>
                    <a:lstStyle/>
                    <a:p>
                      <a:pPr marL="0" algn="ctr" defTabSz="914400" rtl="0" eaLnBrk="1" fontAlgn="ctr" latinLnBrk="0" hangingPunct="1"/>
                      <a:r>
                        <a:rPr lang="en-US" sz="1100" kern="1200" dirty="0">
                          <a:solidFill>
                            <a:schemeClr val="dk1"/>
                          </a:solidFill>
                        </a:rPr>
                        <a:t>12</a:t>
                      </a:r>
                      <a:endParaRPr lang="zh-CN" altLang="en-US" sz="1100" kern="1200" dirty="0">
                        <a:solidFill>
                          <a:schemeClr val="dk1"/>
                        </a:solidFill>
                        <a:latin typeface="+mn-lt"/>
                        <a:ea typeface="+mn-ea"/>
                        <a:cs typeface="+mn-cs"/>
                      </a:endParaRPr>
                    </a:p>
                  </a:txBody>
                  <a:tcPr marL="68580" marR="68580" marT="0" marB="0" anchor="ctr"/>
                </a:tc>
                <a:tc>
                  <a:txBody>
                    <a:bodyPr/>
                    <a:lstStyle/>
                    <a:p>
                      <a:pPr marL="0" algn="ctr" defTabSz="914400" rtl="0" eaLnBrk="1" fontAlgn="ctr" latinLnBrk="0" hangingPunct="1"/>
                      <a:r>
                        <a:rPr lang="zh-CN" altLang="en-US" sz="1100" kern="1200">
                          <a:solidFill>
                            <a:schemeClr val="dk1"/>
                          </a:solidFill>
                        </a:rPr>
                        <a:t>预期性</a:t>
                      </a:r>
                      <a:endParaRPr lang="zh-CN" altLang="en-US" sz="1100" kern="120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4225793054"/>
                  </a:ext>
                </a:extLst>
              </a:tr>
              <a:tr h="364382">
                <a:tc>
                  <a:txBody>
                    <a:bodyPr/>
                    <a:lstStyle/>
                    <a:p>
                      <a:pPr algn="ctr"/>
                      <a:r>
                        <a:rPr lang="en-US" altLang="zh-CN" dirty="0"/>
                        <a:t>6</a:t>
                      </a:r>
                      <a:endParaRPr lang="zh-CN" altLang="en-US" dirty="0"/>
                    </a:p>
                  </a:txBody>
                  <a:tcPr/>
                </a:tc>
                <a:tc>
                  <a:txBody>
                    <a:bodyPr/>
                    <a:lstStyle/>
                    <a:p>
                      <a:pPr marL="0" algn="ctr" defTabSz="914400" rtl="0" eaLnBrk="1" fontAlgn="ctr" latinLnBrk="0" hangingPunct="1"/>
                      <a:r>
                        <a:rPr lang="zh-CN" altLang="en-US" sz="1100" kern="1200">
                          <a:solidFill>
                            <a:schemeClr val="dk1"/>
                          </a:solidFill>
                        </a:rPr>
                        <a:t>石漠化治理面积</a:t>
                      </a:r>
                      <a:endParaRPr lang="zh-CN" altLang="en-US" sz="1100" kern="1200">
                        <a:solidFill>
                          <a:schemeClr val="dk1"/>
                        </a:solidFill>
                        <a:latin typeface="+mn-lt"/>
                        <a:ea typeface="+mn-ea"/>
                        <a:cs typeface="+mn-cs"/>
                      </a:endParaRPr>
                    </a:p>
                  </a:txBody>
                  <a:tcPr marL="68580" marR="68580" marT="0" marB="0" anchor="ctr"/>
                </a:tc>
                <a:tc>
                  <a:txBody>
                    <a:bodyPr/>
                    <a:lstStyle/>
                    <a:p>
                      <a:pPr marL="0" algn="ctr" defTabSz="914400" rtl="0" eaLnBrk="1" fontAlgn="ctr" latinLnBrk="0" hangingPunct="1"/>
                      <a:r>
                        <a:rPr lang="zh-CN" altLang="en-US" sz="1100" kern="1200">
                          <a:solidFill>
                            <a:schemeClr val="dk1"/>
                          </a:solidFill>
                        </a:rPr>
                        <a:t>万亩</a:t>
                      </a:r>
                      <a:endParaRPr lang="zh-CN" altLang="en-US" sz="11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r>
                        <a:rPr lang="en-US" sz="1100" kern="1200">
                          <a:solidFill>
                            <a:schemeClr val="dk1"/>
                          </a:solidFill>
                        </a:rPr>
                        <a:t> </a:t>
                      </a:r>
                      <a:endParaRPr lang="zh-CN" altLang="en-US" sz="1100" kern="1200">
                        <a:solidFill>
                          <a:schemeClr val="dk1"/>
                        </a:solidFill>
                        <a:latin typeface="+mn-lt"/>
                        <a:ea typeface="+mn-ea"/>
                        <a:cs typeface="+mn-cs"/>
                      </a:endParaRPr>
                    </a:p>
                  </a:txBody>
                  <a:tcPr marL="68580" marR="68580" marT="0" marB="0" anchor="ctr"/>
                </a:tc>
                <a:tc>
                  <a:txBody>
                    <a:bodyPr/>
                    <a:lstStyle/>
                    <a:p>
                      <a:pPr marL="0" algn="ctr" defTabSz="914400" rtl="0" eaLnBrk="1" fontAlgn="ctr" latinLnBrk="0" hangingPunct="1"/>
                      <a:r>
                        <a:rPr lang="en-US" sz="1100" kern="1200" dirty="0">
                          <a:solidFill>
                            <a:schemeClr val="dk1"/>
                          </a:solidFill>
                        </a:rPr>
                        <a:t>10</a:t>
                      </a:r>
                      <a:endParaRPr lang="zh-CN" altLang="en-US" sz="1100" kern="1200" dirty="0">
                        <a:solidFill>
                          <a:schemeClr val="dk1"/>
                        </a:solidFill>
                        <a:latin typeface="+mn-lt"/>
                        <a:ea typeface="+mn-ea"/>
                        <a:cs typeface="+mn-cs"/>
                      </a:endParaRPr>
                    </a:p>
                  </a:txBody>
                  <a:tcPr marL="68580" marR="68580" marT="0" marB="0" anchor="ctr"/>
                </a:tc>
                <a:tc>
                  <a:txBody>
                    <a:bodyPr/>
                    <a:lstStyle/>
                    <a:p>
                      <a:pPr marL="0" algn="ctr" defTabSz="914400" rtl="0" eaLnBrk="1" fontAlgn="ctr" latinLnBrk="0" hangingPunct="1"/>
                      <a:r>
                        <a:rPr lang="zh-CN" altLang="en-US" sz="1100" kern="1200" dirty="0">
                          <a:solidFill>
                            <a:schemeClr val="dk1"/>
                          </a:solidFill>
                        </a:rPr>
                        <a:t>预期性</a:t>
                      </a:r>
                      <a:endParaRPr lang="zh-CN" altLang="en-US" sz="11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546546327"/>
                  </a:ext>
                </a:extLst>
              </a:tr>
              <a:tr h="364382">
                <a:tc>
                  <a:txBody>
                    <a:bodyPr/>
                    <a:lstStyle/>
                    <a:p>
                      <a:pPr algn="ctr"/>
                      <a:r>
                        <a:rPr lang="en-US" altLang="zh-CN" dirty="0"/>
                        <a:t>7</a:t>
                      </a:r>
                      <a:endParaRPr lang="zh-CN" altLang="en-US" dirty="0"/>
                    </a:p>
                  </a:txBody>
                  <a:tcPr/>
                </a:tc>
                <a:tc>
                  <a:txBody>
                    <a:bodyPr/>
                    <a:lstStyle/>
                    <a:p>
                      <a:pPr marL="0" algn="ctr" defTabSz="914400" rtl="0" eaLnBrk="1" fontAlgn="ctr" latinLnBrk="0" hangingPunct="1"/>
                      <a:r>
                        <a:rPr lang="zh-CN" altLang="en-US" sz="1100" kern="1200">
                          <a:solidFill>
                            <a:schemeClr val="dk1"/>
                          </a:solidFill>
                        </a:rPr>
                        <a:t>森林草原火灾受害控制率</a:t>
                      </a:r>
                      <a:endParaRPr lang="zh-CN" altLang="en-US" sz="1100" kern="1200">
                        <a:solidFill>
                          <a:schemeClr val="dk1"/>
                        </a:solidFill>
                        <a:latin typeface="+mn-lt"/>
                        <a:ea typeface="+mn-ea"/>
                        <a:cs typeface="+mn-cs"/>
                      </a:endParaRPr>
                    </a:p>
                  </a:txBody>
                  <a:tcPr marL="68580" marR="68580" marT="0" marB="0" anchor="ctr"/>
                </a:tc>
                <a:tc>
                  <a:txBody>
                    <a:bodyPr/>
                    <a:lstStyle/>
                    <a:p>
                      <a:pPr marL="0" algn="ctr" defTabSz="914400" rtl="0" eaLnBrk="1" fontAlgn="ctr" latinLnBrk="0" hangingPunct="1"/>
                      <a:r>
                        <a:rPr lang="en-US" sz="1100" kern="1200">
                          <a:solidFill>
                            <a:schemeClr val="dk1"/>
                          </a:solidFill>
                        </a:rPr>
                        <a:t>‰</a:t>
                      </a:r>
                      <a:endParaRPr lang="zh-CN" altLang="en-US" sz="1100" kern="1200">
                        <a:solidFill>
                          <a:schemeClr val="dk1"/>
                        </a:solidFill>
                        <a:latin typeface="+mn-lt"/>
                        <a:ea typeface="+mn-ea"/>
                        <a:cs typeface="+mn-cs"/>
                      </a:endParaRPr>
                    </a:p>
                  </a:txBody>
                  <a:tcPr marL="68580" marR="68580" marT="0" marB="0" anchor="ctr"/>
                </a:tc>
                <a:tc>
                  <a:txBody>
                    <a:bodyPr/>
                    <a:lstStyle/>
                    <a:p>
                      <a:pPr marL="0" algn="ctr" defTabSz="914400" rtl="0" eaLnBrk="1" fontAlgn="ctr" latinLnBrk="0" hangingPunct="1"/>
                      <a:r>
                        <a:rPr lang="en-US" sz="1100" kern="1200">
                          <a:solidFill>
                            <a:schemeClr val="dk1"/>
                          </a:solidFill>
                        </a:rPr>
                        <a:t>0.9</a:t>
                      </a:r>
                      <a:endParaRPr lang="zh-CN" altLang="en-US" sz="1100" kern="1200">
                        <a:solidFill>
                          <a:schemeClr val="dk1"/>
                        </a:solidFill>
                        <a:latin typeface="+mn-lt"/>
                        <a:ea typeface="+mn-ea"/>
                        <a:cs typeface="+mn-cs"/>
                      </a:endParaRPr>
                    </a:p>
                  </a:txBody>
                  <a:tcPr marL="68580" marR="68580" marT="0" marB="0" anchor="ctr"/>
                </a:tc>
                <a:tc>
                  <a:txBody>
                    <a:bodyPr/>
                    <a:lstStyle/>
                    <a:p>
                      <a:pPr marL="0" algn="ctr" defTabSz="914400" rtl="0" eaLnBrk="1" fontAlgn="ctr" latinLnBrk="0" hangingPunct="1"/>
                      <a:r>
                        <a:rPr lang="en-US" sz="1100" kern="1200">
                          <a:solidFill>
                            <a:schemeClr val="dk1"/>
                          </a:solidFill>
                        </a:rPr>
                        <a:t>0.9</a:t>
                      </a:r>
                      <a:endParaRPr lang="zh-CN" altLang="en-US" sz="1100" kern="1200">
                        <a:solidFill>
                          <a:schemeClr val="dk1"/>
                        </a:solidFill>
                        <a:latin typeface="+mn-lt"/>
                        <a:ea typeface="+mn-ea"/>
                        <a:cs typeface="+mn-cs"/>
                      </a:endParaRPr>
                    </a:p>
                  </a:txBody>
                  <a:tcPr marL="68580" marR="68580" marT="0" marB="0" anchor="ctr"/>
                </a:tc>
                <a:tc>
                  <a:txBody>
                    <a:bodyPr/>
                    <a:lstStyle/>
                    <a:p>
                      <a:pPr marL="0" algn="ctr" defTabSz="914400" rtl="0" eaLnBrk="1" fontAlgn="ctr" latinLnBrk="0" hangingPunct="1"/>
                      <a:r>
                        <a:rPr lang="zh-CN" altLang="en-US" sz="1100" kern="1200" dirty="0">
                          <a:solidFill>
                            <a:schemeClr val="dk1"/>
                          </a:solidFill>
                        </a:rPr>
                        <a:t>预期性</a:t>
                      </a:r>
                      <a:endParaRPr lang="zh-CN" altLang="en-US" sz="11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839639845"/>
                  </a:ext>
                </a:extLst>
              </a:tr>
              <a:tr h="364382">
                <a:tc>
                  <a:txBody>
                    <a:bodyPr/>
                    <a:lstStyle/>
                    <a:p>
                      <a:pPr algn="ctr"/>
                      <a:r>
                        <a:rPr lang="en-US" altLang="zh-CN" dirty="0"/>
                        <a:t>8</a:t>
                      </a:r>
                      <a:endParaRPr lang="zh-CN" altLang="en-US" dirty="0"/>
                    </a:p>
                  </a:txBody>
                  <a:tcPr/>
                </a:tc>
                <a:tc>
                  <a:txBody>
                    <a:bodyPr/>
                    <a:lstStyle/>
                    <a:p>
                      <a:pPr marL="0" algn="ctr" defTabSz="914400" rtl="0" eaLnBrk="1" fontAlgn="ctr" latinLnBrk="0" hangingPunct="1"/>
                      <a:r>
                        <a:rPr lang="zh-CN" altLang="en-US" sz="1100" kern="1200" dirty="0">
                          <a:solidFill>
                            <a:schemeClr val="dk1"/>
                          </a:solidFill>
                        </a:rPr>
                        <a:t>森林草原有害生物成灾控制率</a:t>
                      </a:r>
                      <a:endParaRPr lang="zh-CN" altLang="en-US" sz="1100" kern="1200" dirty="0">
                        <a:solidFill>
                          <a:schemeClr val="dk1"/>
                        </a:solidFill>
                        <a:latin typeface="+mn-lt"/>
                        <a:ea typeface="+mn-ea"/>
                        <a:cs typeface="+mn-cs"/>
                      </a:endParaRPr>
                    </a:p>
                  </a:txBody>
                  <a:tcPr marL="68580" marR="68580" marT="0" marB="0" anchor="ctr"/>
                </a:tc>
                <a:tc>
                  <a:txBody>
                    <a:bodyPr/>
                    <a:lstStyle/>
                    <a:p>
                      <a:pPr marL="0" algn="ctr" defTabSz="914400" rtl="0" eaLnBrk="1" fontAlgn="ctr" latinLnBrk="0" hangingPunct="1"/>
                      <a:r>
                        <a:rPr lang="en-US" sz="1100" kern="1200" dirty="0">
                          <a:solidFill>
                            <a:schemeClr val="dk1"/>
                          </a:solidFill>
                        </a:rPr>
                        <a:t>‰</a:t>
                      </a:r>
                      <a:endParaRPr lang="zh-CN" altLang="en-US" sz="1100" kern="1200" dirty="0">
                        <a:solidFill>
                          <a:schemeClr val="dk1"/>
                        </a:solidFill>
                        <a:latin typeface="+mn-lt"/>
                        <a:ea typeface="+mn-ea"/>
                        <a:cs typeface="+mn-cs"/>
                      </a:endParaRPr>
                    </a:p>
                  </a:txBody>
                  <a:tcPr marL="68580" marR="68580" marT="0" marB="0" anchor="ctr"/>
                </a:tc>
                <a:tc>
                  <a:txBody>
                    <a:bodyPr/>
                    <a:lstStyle/>
                    <a:p>
                      <a:pPr marL="0" algn="ctr" defTabSz="914400" rtl="0" eaLnBrk="1" fontAlgn="ctr" latinLnBrk="0" hangingPunct="1"/>
                      <a:r>
                        <a:rPr lang="en-US" sz="1100" kern="1200" dirty="0">
                          <a:solidFill>
                            <a:schemeClr val="dk1"/>
                          </a:solidFill>
                        </a:rPr>
                        <a:t>4</a:t>
                      </a:r>
                      <a:endParaRPr lang="zh-CN" altLang="en-US" sz="1100" kern="1200" dirty="0">
                        <a:solidFill>
                          <a:schemeClr val="dk1"/>
                        </a:solidFill>
                        <a:latin typeface="+mn-lt"/>
                        <a:ea typeface="+mn-ea"/>
                        <a:cs typeface="+mn-cs"/>
                      </a:endParaRPr>
                    </a:p>
                  </a:txBody>
                  <a:tcPr marL="68580" marR="68580" marT="0" marB="0" anchor="ctr"/>
                </a:tc>
                <a:tc>
                  <a:txBody>
                    <a:bodyPr/>
                    <a:lstStyle/>
                    <a:p>
                      <a:pPr marL="0" algn="ctr" defTabSz="914400" rtl="0" eaLnBrk="1" fontAlgn="ctr" latinLnBrk="0" hangingPunct="1"/>
                      <a:r>
                        <a:rPr lang="en-US" sz="1100" kern="1200" dirty="0">
                          <a:solidFill>
                            <a:schemeClr val="dk1"/>
                          </a:solidFill>
                        </a:rPr>
                        <a:t>4</a:t>
                      </a:r>
                      <a:endParaRPr lang="zh-CN" altLang="en-US" sz="1100" kern="1200" dirty="0">
                        <a:solidFill>
                          <a:schemeClr val="dk1"/>
                        </a:solidFill>
                        <a:latin typeface="+mn-lt"/>
                        <a:ea typeface="+mn-ea"/>
                        <a:cs typeface="+mn-cs"/>
                      </a:endParaRPr>
                    </a:p>
                  </a:txBody>
                  <a:tcPr marL="68580" marR="68580" marT="0" marB="0" anchor="ctr"/>
                </a:tc>
                <a:tc>
                  <a:txBody>
                    <a:bodyPr/>
                    <a:lstStyle/>
                    <a:p>
                      <a:pPr marL="0" algn="ctr" defTabSz="914400" rtl="0" eaLnBrk="1" fontAlgn="ctr" latinLnBrk="0" hangingPunct="1"/>
                      <a:r>
                        <a:rPr lang="zh-CN" altLang="en-US" sz="1100" kern="1200" dirty="0">
                          <a:solidFill>
                            <a:schemeClr val="dk1"/>
                          </a:solidFill>
                        </a:rPr>
                        <a:t>预期性</a:t>
                      </a:r>
                      <a:endParaRPr lang="zh-CN" altLang="en-US" sz="11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644330930"/>
                  </a:ext>
                </a:extLst>
              </a:tr>
            </a:tbl>
          </a:graphicData>
        </a:graphic>
      </p:graphicFrame>
    </p:spTree>
    <p:extLst>
      <p:ext uri="{BB962C8B-B14F-4D97-AF65-F5344CB8AC3E}">
        <p14:creationId xmlns:p14="http://schemas.microsoft.com/office/powerpoint/2010/main" val="341102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1+#ppt_w/2"/>
                                          </p:val>
                                        </p:tav>
                                        <p:tav tm="100000">
                                          <p:val>
                                            <p:strVal val="#ppt_x"/>
                                          </p:val>
                                        </p:tav>
                                      </p:tavLst>
                                    </p:anim>
                                    <p:anim calcmode="lin" valueType="num">
                                      <p:cBhvr additive="base">
                                        <p:cTn id="8" dur="1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2015716" y="1563638"/>
            <a:ext cx="4536504" cy="2967443"/>
            <a:chOff x="0" y="-1"/>
            <a:chExt cx="2040938" cy="1544536"/>
          </a:xfrm>
        </p:grpSpPr>
        <p:sp>
          <p:nvSpPr>
            <p:cNvPr id="5" name="矩形 34"/>
            <p:cNvSpPr>
              <a:spLocks noChangeArrowheads="1"/>
            </p:cNvSpPr>
            <p:nvPr/>
          </p:nvSpPr>
          <p:spPr bwMode="auto">
            <a:xfrm>
              <a:off x="0" y="299479"/>
              <a:ext cx="2040938" cy="1245056"/>
            </a:xfrm>
            <a:prstGeom prst="rect">
              <a:avLst/>
            </a:prstGeom>
            <a:gradFill rotWithShape="1">
              <a:gsLst>
                <a:gs pos="0">
                  <a:srgbClr val="F9F9F9"/>
                </a:gs>
                <a:gs pos="32999">
                  <a:srgbClr val="F9F9F9"/>
                </a:gs>
                <a:gs pos="100000">
                  <a:srgbClr val="D7D7D7"/>
                </a:gs>
              </a:gsLst>
              <a:lin ang="5400000" scaled="1"/>
            </a:gra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pPr indent="406400">
                <a:lnSpc>
                  <a:spcPts val="2800"/>
                </a:lnSpc>
              </a:pPr>
              <a:r>
                <a:rPr lang="zh-CN" altLang="zh-CN" sz="1600" kern="100" dirty="0">
                  <a:effectLst/>
                  <a:latin typeface="Times New Roman" panose="02020603050405020304" pitchFamily="18" charset="0"/>
                  <a:ea typeface="方正仿宋_GBK"/>
                  <a:cs typeface="Times New Roman" panose="02020603050405020304" pitchFamily="18" charset="0"/>
                </a:rPr>
                <a:t>立足文山市林草资源禀赋，以“生态育市”为基调，综合区位条件、生态功能区划、林草发展需求等要素，推进绿色文山发展战略，构建生态安全屏障。</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32"/>
            <p:cNvSpPr>
              <a:spLocks noChangeArrowheads="1"/>
            </p:cNvSpPr>
            <p:nvPr/>
          </p:nvSpPr>
          <p:spPr bwMode="auto">
            <a:xfrm>
              <a:off x="0" y="-1"/>
              <a:ext cx="384065" cy="424155"/>
            </a:xfrm>
            <a:prstGeom prst="rect">
              <a:avLst/>
            </a:prstGeom>
            <a:solidFill>
              <a:srgbClr val="C00000"/>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pPr algn="ctr"/>
              <a:r>
                <a:rPr lang="en-US" altLang="zh-CN" sz="3200" dirty="0">
                  <a:solidFill>
                    <a:srgbClr val="FFFFFF"/>
                  </a:solidFill>
                  <a:latin typeface="Impact" pitchFamily="34" charset="0"/>
                  <a:ea typeface="微软雅黑" pitchFamily="34" charset="-122"/>
                  <a:sym typeface="Impact" pitchFamily="34" charset="0"/>
                </a:rPr>
                <a:t>3</a:t>
              </a:r>
              <a:endParaRPr lang="zh-CN" altLang="en-US" sz="3200" dirty="0">
                <a:solidFill>
                  <a:srgbClr val="FFFFFF"/>
                </a:solidFill>
                <a:latin typeface="Impact" pitchFamily="34" charset="0"/>
                <a:ea typeface="微软雅黑" pitchFamily="34" charset="-122"/>
                <a:sym typeface="Impact" pitchFamily="34" charset="0"/>
              </a:endParaRPr>
            </a:p>
          </p:txBody>
        </p:sp>
        <p:sp>
          <p:nvSpPr>
            <p:cNvPr id="4" name="矩形 33"/>
            <p:cNvSpPr>
              <a:spLocks noChangeArrowheads="1"/>
            </p:cNvSpPr>
            <p:nvPr/>
          </p:nvSpPr>
          <p:spPr bwMode="auto">
            <a:xfrm>
              <a:off x="384065" y="-1"/>
              <a:ext cx="1656873" cy="424155"/>
            </a:xfrm>
            <a:prstGeom prst="rect">
              <a:avLst/>
            </a:prstGeom>
            <a:solidFill>
              <a:srgbClr val="007434"/>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pPr indent="406400">
                <a:lnSpc>
                  <a:spcPct val="120000"/>
                </a:lnSpc>
              </a:pPr>
              <a:r>
                <a:rPr lang="zh-CN" altLang="zh-CN" b="1" dirty="0">
                  <a:solidFill>
                    <a:srgbClr val="FFFFFF"/>
                  </a:solidFill>
                  <a:latin typeface="微软雅黑" pitchFamily="34" charset="-122"/>
                  <a:ea typeface="微软雅黑" pitchFamily="34" charset="-122"/>
                </a:rPr>
                <a:t>构建生态安全战略发展格局</a:t>
              </a:r>
            </a:p>
          </p:txBody>
        </p:sp>
      </p:grpSp>
      <p:sp>
        <p:nvSpPr>
          <p:cNvPr id="30" name="矩形 29">
            <a:extLst>
              <a:ext uri="{FF2B5EF4-FFF2-40B4-BE49-F238E27FC236}">
                <a16:creationId xmlns:a16="http://schemas.microsoft.com/office/drawing/2014/main" id="{9EDDE4B2-000B-29F7-881D-47B6535A65A2}"/>
              </a:ext>
            </a:extLst>
          </p:cNvPr>
          <p:cNvSpPr/>
          <p:nvPr/>
        </p:nvSpPr>
        <p:spPr>
          <a:xfrm>
            <a:off x="27316" y="708570"/>
            <a:ext cx="4256652" cy="461665"/>
          </a:xfrm>
          <a:prstGeom prst="rect">
            <a:avLst/>
          </a:prstGeom>
        </p:spPr>
        <p:txBody>
          <a:bodyPr wrap="square">
            <a:spAutoFit/>
          </a:bodyPr>
          <a:lstStyle/>
          <a:p>
            <a:pPr marL="0" marR="0" lvl="0" indent="0" defTabSz="914400" eaLnBrk="1" fontAlgn="auto" latinLnBrk="0" hangingPunct="1">
              <a:spcBef>
                <a:spcPts val="0"/>
              </a:spcBef>
              <a:spcAft>
                <a:spcPts val="0"/>
              </a:spcAft>
              <a:buClrTx/>
              <a:buSzTx/>
              <a:buFontTx/>
              <a:buNone/>
              <a:tabLst/>
              <a:defRPr/>
            </a:pPr>
            <a:r>
              <a:rPr kumimoji="0" lang="zh-CN" altLang="en-US" sz="2400" b="1" i="0" u="none" strike="noStrike" kern="0" cap="none" spc="0" normalizeH="0" baseline="0" noProof="0" dirty="0">
                <a:ln>
                  <a:noFill/>
                </a:ln>
                <a:solidFill>
                  <a:schemeClr val="tx2">
                    <a:lumMod val="50000"/>
                  </a:schemeClr>
                </a:solidFill>
                <a:effectLst/>
                <a:uLnTx/>
                <a:uFillTx/>
                <a:latin typeface="微软雅黑" pitchFamily="34" charset="-122"/>
                <a:ea typeface="微软雅黑" pitchFamily="34" charset="-122"/>
              </a:rPr>
              <a:t>三、</a:t>
            </a:r>
            <a:r>
              <a:rPr kumimoji="0" lang="en-US" altLang="zh-CN" sz="2400" b="1" i="0" u="none" strike="noStrike" kern="0" cap="none" spc="0" normalizeH="0" baseline="0" noProof="0" dirty="0">
                <a:ln>
                  <a:noFill/>
                </a:ln>
                <a:solidFill>
                  <a:schemeClr val="tx2">
                    <a:lumMod val="50000"/>
                  </a:schemeClr>
                </a:solidFill>
                <a:effectLst/>
                <a:uLnTx/>
                <a:uFillTx/>
                <a:latin typeface="微软雅黑" pitchFamily="34" charset="-122"/>
                <a:ea typeface="微软雅黑" pitchFamily="34" charset="-122"/>
              </a:rPr>
              <a:t>《</a:t>
            </a:r>
            <a:r>
              <a:rPr kumimoji="0" lang="zh-CN" altLang="en-US" sz="2400" b="1" i="0" u="none" strike="noStrike" kern="0" cap="none" spc="0" normalizeH="0" baseline="0" noProof="0" dirty="0">
                <a:ln>
                  <a:noFill/>
                </a:ln>
                <a:solidFill>
                  <a:schemeClr val="tx2">
                    <a:lumMod val="50000"/>
                  </a:schemeClr>
                </a:solidFill>
                <a:effectLst/>
                <a:uLnTx/>
                <a:uFillTx/>
                <a:latin typeface="微软雅黑" pitchFamily="34" charset="-122"/>
                <a:ea typeface="微软雅黑" pitchFamily="34" charset="-122"/>
              </a:rPr>
              <a:t>规划</a:t>
            </a:r>
            <a:r>
              <a:rPr kumimoji="0" lang="en-US" altLang="zh-CN" sz="2400" b="1" i="0" u="none" strike="noStrike" kern="0" cap="none" spc="0" normalizeH="0" baseline="0" noProof="0" dirty="0">
                <a:ln>
                  <a:noFill/>
                </a:ln>
                <a:solidFill>
                  <a:schemeClr val="tx2">
                    <a:lumMod val="50000"/>
                  </a:schemeClr>
                </a:solidFill>
                <a:effectLst/>
                <a:uLnTx/>
                <a:uFillTx/>
                <a:latin typeface="微软雅黑" pitchFamily="34" charset="-122"/>
                <a:ea typeface="微软雅黑" pitchFamily="34" charset="-122"/>
              </a:rPr>
              <a:t>》</a:t>
            </a:r>
            <a:r>
              <a:rPr kumimoji="0" lang="zh-CN" altLang="en-US" sz="2400" b="1" i="0" u="none" strike="noStrike" kern="0" cap="none" spc="0" normalizeH="0" baseline="0" noProof="0" dirty="0">
                <a:ln>
                  <a:noFill/>
                </a:ln>
                <a:solidFill>
                  <a:schemeClr val="tx2">
                    <a:lumMod val="50000"/>
                  </a:schemeClr>
                </a:solidFill>
                <a:effectLst/>
                <a:uLnTx/>
                <a:uFillTx/>
                <a:latin typeface="微软雅黑" pitchFamily="34" charset="-122"/>
                <a:ea typeface="微软雅黑" pitchFamily="34" charset="-122"/>
              </a:rPr>
              <a:t>主要内容及任务</a:t>
            </a:r>
            <a:endParaRPr kumimoji="0" lang="zh-CN" altLang="en-US" sz="2400" b="0" i="0" u="none" strike="noStrike" kern="0" cap="none" spc="0" normalizeH="0" baseline="0" noProof="0" dirty="0">
              <a:ln>
                <a:noFill/>
              </a:ln>
              <a:solidFill>
                <a:schemeClr val="tx2">
                  <a:lumMod val="50000"/>
                </a:schemeClr>
              </a:solidFill>
              <a:effectLst/>
              <a:uLnTx/>
              <a:uFillTx/>
              <a:latin typeface="Impact" pitchFamily="34" charset="0"/>
              <a:ea typeface="微软雅黑" pitchFamily="34" charset="-122"/>
            </a:endParaRPr>
          </a:p>
        </p:txBody>
      </p:sp>
    </p:spTree>
    <p:extLst>
      <p:ext uri="{BB962C8B-B14F-4D97-AF65-F5344CB8AC3E}">
        <p14:creationId xmlns:p14="http://schemas.microsoft.com/office/powerpoint/2010/main" val="12521325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矩形: 圆角 73">
            <a:extLst>
              <a:ext uri="{FF2B5EF4-FFF2-40B4-BE49-F238E27FC236}">
                <a16:creationId xmlns:a16="http://schemas.microsoft.com/office/drawing/2014/main" id="{8D97D09F-0D0D-1B7A-11AE-A9E1F27E22E2}"/>
              </a:ext>
            </a:extLst>
          </p:cNvPr>
          <p:cNvSpPr/>
          <p:nvPr/>
        </p:nvSpPr>
        <p:spPr>
          <a:xfrm>
            <a:off x="6581296" y="3024266"/>
            <a:ext cx="2516021" cy="2054920"/>
          </a:xfrm>
          <a:prstGeom prst="roundRect">
            <a:avLst/>
          </a:prstGeom>
          <a:solidFill>
            <a:srgbClr val="007434"/>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sp>
        <p:nvSpPr>
          <p:cNvPr id="63" name="矩形: 圆角 62">
            <a:extLst>
              <a:ext uri="{FF2B5EF4-FFF2-40B4-BE49-F238E27FC236}">
                <a16:creationId xmlns:a16="http://schemas.microsoft.com/office/drawing/2014/main" id="{8737AF78-77A7-B7FB-09B9-3E174FDF62D3}"/>
              </a:ext>
            </a:extLst>
          </p:cNvPr>
          <p:cNvSpPr/>
          <p:nvPr/>
        </p:nvSpPr>
        <p:spPr>
          <a:xfrm>
            <a:off x="7067569" y="924335"/>
            <a:ext cx="1947214" cy="1627358"/>
          </a:xfrm>
          <a:prstGeom prst="roundRect">
            <a:avLst/>
          </a:prstGeom>
          <a:solidFill>
            <a:srgbClr val="007434"/>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grpSp>
        <p:nvGrpSpPr>
          <p:cNvPr id="14" name="Group 18"/>
          <p:cNvGrpSpPr>
            <a:grpSpLocks/>
          </p:cNvGrpSpPr>
          <p:nvPr/>
        </p:nvGrpSpPr>
        <p:grpSpPr bwMode="auto">
          <a:xfrm>
            <a:off x="38898" y="1287491"/>
            <a:ext cx="3287772" cy="1853281"/>
            <a:chOff x="0" y="1"/>
            <a:chExt cx="2040938" cy="1544534"/>
          </a:xfrm>
        </p:grpSpPr>
        <p:sp>
          <p:nvSpPr>
            <p:cNvPr id="15" name="矩形 21"/>
            <p:cNvSpPr>
              <a:spLocks noChangeArrowheads="1"/>
            </p:cNvSpPr>
            <p:nvPr/>
          </p:nvSpPr>
          <p:spPr bwMode="auto">
            <a:xfrm>
              <a:off x="0" y="1"/>
              <a:ext cx="384065" cy="318349"/>
            </a:xfrm>
            <a:prstGeom prst="rect">
              <a:avLst/>
            </a:prstGeom>
            <a:solidFill>
              <a:srgbClr val="C00000"/>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pPr algn="ctr"/>
              <a:r>
                <a:rPr lang="en-US" sz="2400">
                  <a:solidFill>
                    <a:srgbClr val="FFFFFF"/>
                  </a:solidFill>
                  <a:latin typeface="Impact" pitchFamily="34" charset="0"/>
                  <a:ea typeface="微软雅黑" pitchFamily="34" charset="-122"/>
                  <a:sym typeface="Impact" pitchFamily="34" charset="0"/>
                </a:rPr>
                <a:t>4</a:t>
              </a:r>
              <a:endParaRPr lang="zh-CN" altLang="en-US" sz="2400" dirty="0">
                <a:solidFill>
                  <a:srgbClr val="FFFFFF"/>
                </a:solidFill>
                <a:latin typeface="Impact" pitchFamily="34" charset="0"/>
                <a:ea typeface="微软雅黑" pitchFamily="34" charset="-122"/>
                <a:sym typeface="Impact" pitchFamily="34" charset="0"/>
              </a:endParaRPr>
            </a:p>
          </p:txBody>
        </p:sp>
        <p:sp>
          <p:nvSpPr>
            <p:cNvPr id="16" name="矩形 22"/>
            <p:cNvSpPr>
              <a:spLocks noChangeArrowheads="1"/>
            </p:cNvSpPr>
            <p:nvPr/>
          </p:nvSpPr>
          <p:spPr bwMode="auto">
            <a:xfrm>
              <a:off x="384065" y="1"/>
              <a:ext cx="1656873" cy="318349"/>
            </a:xfrm>
            <a:prstGeom prst="rect">
              <a:avLst/>
            </a:prstGeom>
            <a:solidFill>
              <a:srgbClr val="007434"/>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pPr>
                <a:lnSpc>
                  <a:spcPct val="120000"/>
                </a:lnSpc>
              </a:pPr>
              <a:r>
                <a:rPr lang="zh-CN" altLang="zh-CN" sz="1400" b="1" dirty="0">
                  <a:solidFill>
                    <a:srgbClr val="FFFFFF"/>
                  </a:solidFill>
                  <a:latin typeface="微软雅黑" pitchFamily="34" charset="-122"/>
                  <a:ea typeface="微软雅黑" pitchFamily="34" charset="-122"/>
                </a:rPr>
                <a:t>构建林草产业发展格局</a:t>
              </a:r>
              <a:endParaRPr lang="zh-CN" altLang="en-US" sz="1400" b="1" dirty="0">
                <a:solidFill>
                  <a:srgbClr val="FFFFFF"/>
                </a:solidFill>
                <a:latin typeface="微软雅黑" pitchFamily="34" charset="-122"/>
                <a:ea typeface="微软雅黑" pitchFamily="34" charset="-122"/>
                <a:sym typeface="微软雅黑" pitchFamily="34" charset="-122"/>
              </a:endParaRPr>
            </a:p>
          </p:txBody>
        </p:sp>
        <p:sp>
          <p:nvSpPr>
            <p:cNvPr id="17" name="矩形 23"/>
            <p:cNvSpPr>
              <a:spLocks noChangeArrowheads="1"/>
            </p:cNvSpPr>
            <p:nvPr/>
          </p:nvSpPr>
          <p:spPr bwMode="auto">
            <a:xfrm>
              <a:off x="0" y="398355"/>
              <a:ext cx="2040938" cy="1146180"/>
            </a:xfrm>
            <a:prstGeom prst="rect">
              <a:avLst/>
            </a:prstGeom>
            <a:gradFill rotWithShape="1">
              <a:gsLst>
                <a:gs pos="0">
                  <a:srgbClr val="F9F9F9"/>
                </a:gs>
                <a:gs pos="32999">
                  <a:srgbClr val="F9F9F9"/>
                </a:gs>
                <a:gs pos="100000">
                  <a:srgbClr val="D7D7D7"/>
                </a:gs>
              </a:gsLst>
              <a:lin ang="5400000" scaled="1"/>
            </a:gra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pPr indent="406400" algn="just">
                <a:lnSpc>
                  <a:spcPct val="150000"/>
                </a:lnSpc>
              </a:pPr>
              <a:r>
                <a:rPr lang="zh-CN" altLang="zh-CN" sz="1100" kern="100" dirty="0">
                  <a:effectLst/>
                  <a:latin typeface="Times New Roman" panose="02020603050405020304" pitchFamily="18" charset="0"/>
                  <a:ea typeface="方正仿宋_GBK"/>
                  <a:cs typeface="Times New Roman" panose="02020603050405020304" pitchFamily="18" charset="0"/>
                </a:rPr>
                <a:t>文山市“十四五”林业和草原发展，融合生态建设与产业发展，在全市范围内继续推进新一轮退耕还林工程，天然林停伐保护力度，持续加大公益林管护力度，提升森林面积和质量，构建</a:t>
              </a:r>
              <a:r>
                <a:rPr lang="zh-CN" altLang="zh-CN" sz="1100" b="1" kern="100" dirty="0">
                  <a:effectLst/>
                  <a:latin typeface="Times New Roman" panose="02020603050405020304" pitchFamily="18" charset="0"/>
                  <a:ea typeface="方正仿宋_GBK"/>
                  <a:cs typeface="Times New Roman" panose="02020603050405020304" pitchFamily="18" charset="0"/>
                </a:rPr>
                <a:t>“两片两圈多点多廊道”</a:t>
              </a:r>
              <a:r>
                <a:rPr lang="zh-CN" altLang="zh-CN" sz="1100" kern="100" dirty="0">
                  <a:effectLst/>
                  <a:latin typeface="Times New Roman" panose="02020603050405020304" pitchFamily="18" charset="0"/>
                  <a:ea typeface="方正仿宋_GBK"/>
                  <a:cs typeface="Times New Roman" panose="02020603050405020304" pitchFamily="18" charset="0"/>
                </a:rPr>
                <a:t>的林草发展格局。</a:t>
              </a:r>
              <a:endParaRPr lang="zh-CN" altLang="zh-CN" sz="1100" kern="100" dirty="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pPr>
              <a:endParaRPr lang="zh-CN" altLang="en-US" sz="1050" dirty="0">
                <a:solidFill>
                  <a:srgbClr val="000000"/>
                </a:solidFill>
              </a:endParaRPr>
            </a:p>
          </p:txBody>
        </p:sp>
      </p:grpSp>
      <p:sp>
        <p:nvSpPr>
          <p:cNvPr id="30" name="矩形 29">
            <a:extLst>
              <a:ext uri="{FF2B5EF4-FFF2-40B4-BE49-F238E27FC236}">
                <a16:creationId xmlns:a16="http://schemas.microsoft.com/office/drawing/2014/main" id="{9EDDE4B2-000B-29F7-881D-47B6535A65A2}"/>
              </a:ext>
            </a:extLst>
          </p:cNvPr>
          <p:cNvSpPr/>
          <p:nvPr/>
        </p:nvSpPr>
        <p:spPr>
          <a:xfrm>
            <a:off x="27316" y="708570"/>
            <a:ext cx="4256652" cy="461665"/>
          </a:xfrm>
          <a:prstGeom prst="rect">
            <a:avLst/>
          </a:prstGeom>
        </p:spPr>
        <p:txBody>
          <a:bodyPr wrap="square">
            <a:spAutoFit/>
          </a:bodyPr>
          <a:lstStyle/>
          <a:p>
            <a:pPr marL="0" marR="0" lvl="0" indent="0" defTabSz="914400" eaLnBrk="1" fontAlgn="auto" latinLnBrk="0" hangingPunct="1">
              <a:spcBef>
                <a:spcPts val="0"/>
              </a:spcBef>
              <a:spcAft>
                <a:spcPts val="0"/>
              </a:spcAft>
              <a:buClrTx/>
              <a:buSzTx/>
              <a:buFontTx/>
              <a:buNone/>
              <a:tabLst/>
              <a:defRPr/>
            </a:pPr>
            <a:r>
              <a:rPr kumimoji="0" lang="zh-CN" altLang="en-US" sz="2400" b="1" i="0" u="none" strike="noStrike" kern="0" cap="none" spc="0" normalizeH="0" baseline="0" noProof="0" dirty="0">
                <a:ln>
                  <a:noFill/>
                </a:ln>
                <a:solidFill>
                  <a:schemeClr val="tx2">
                    <a:lumMod val="50000"/>
                  </a:schemeClr>
                </a:solidFill>
                <a:effectLst/>
                <a:uLnTx/>
                <a:uFillTx/>
                <a:latin typeface="微软雅黑" pitchFamily="34" charset="-122"/>
                <a:ea typeface="微软雅黑" pitchFamily="34" charset="-122"/>
              </a:rPr>
              <a:t>三、</a:t>
            </a:r>
            <a:r>
              <a:rPr kumimoji="0" lang="en-US" altLang="zh-CN" sz="2400" b="1" i="0" u="none" strike="noStrike" kern="0" cap="none" spc="0" normalizeH="0" baseline="0" noProof="0" dirty="0">
                <a:ln>
                  <a:noFill/>
                </a:ln>
                <a:solidFill>
                  <a:schemeClr val="tx2">
                    <a:lumMod val="50000"/>
                  </a:schemeClr>
                </a:solidFill>
                <a:effectLst/>
                <a:uLnTx/>
                <a:uFillTx/>
                <a:latin typeface="微软雅黑" pitchFamily="34" charset="-122"/>
                <a:ea typeface="微软雅黑" pitchFamily="34" charset="-122"/>
              </a:rPr>
              <a:t>《</a:t>
            </a:r>
            <a:r>
              <a:rPr kumimoji="0" lang="zh-CN" altLang="en-US" sz="2400" b="1" i="0" u="none" strike="noStrike" kern="0" cap="none" spc="0" normalizeH="0" baseline="0" noProof="0" dirty="0">
                <a:ln>
                  <a:noFill/>
                </a:ln>
                <a:solidFill>
                  <a:schemeClr val="tx2">
                    <a:lumMod val="50000"/>
                  </a:schemeClr>
                </a:solidFill>
                <a:effectLst/>
                <a:uLnTx/>
                <a:uFillTx/>
                <a:latin typeface="微软雅黑" pitchFamily="34" charset="-122"/>
                <a:ea typeface="微软雅黑" pitchFamily="34" charset="-122"/>
              </a:rPr>
              <a:t>规划</a:t>
            </a:r>
            <a:r>
              <a:rPr kumimoji="0" lang="en-US" altLang="zh-CN" sz="2400" b="1" i="0" u="none" strike="noStrike" kern="0" cap="none" spc="0" normalizeH="0" baseline="0" noProof="0" dirty="0">
                <a:ln>
                  <a:noFill/>
                </a:ln>
                <a:solidFill>
                  <a:schemeClr val="tx2">
                    <a:lumMod val="50000"/>
                  </a:schemeClr>
                </a:solidFill>
                <a:effectLst/>
                <a:uLnTx/>
                <a:uFillTx/>
                <a:latin typeface="微软雅黑" pitchFamily="34" charset="-122"/>
                <a:ea typeface="微软雅黑" pitchFamily="34" charset="-122"/>
              </a:rPr>
              <a:t>》</a:t>
            </a:r>
            <a:r>
              <a:rPr kumimoji="0" lang="zh-CN" altLang="en-US" sz="2400" b="1" i="0" u="none" strike="noStrike" kern="0" cap="none" spc="0" normalizeH="0" baseline="0" noProof="0" dirty="0">
                <a:ln>
                  <a:noFill/>
                </a:ln>
                <a:solidFill>
                  <a:schemeClr val="tx2">
                    <a:lumMod val="50000"/>
                  </a:schemeClr>
                </a:solidFill>
                <a:effectLst/>
                <a:uLnTx/>
                <a:uFillTx/>
                <a:latin typeface="微软雅黑" pitchFamily="34" charset="-122"/>
                <a:ea typeface="微软雅黑" pitchFamily="34" charset="-122"/>
              </a:rPr>
              <a:t>主要内容及任务</a:t>
            </a:r>
            <a:endParaRPr kumimoji="0" lang="zh-CN" altLang="en-US" sz="2400" b="0" i="0" u="none" strike="noStrike" kern="0" cap="none" spc="0" normalizeH="0" baseline="0" noProof="0" dirty="0">
              <a:ln>
                <a:noFill/>
              </a:ln>
              <a:solidFill>
                <a:schemeClr val="tx2">
                  <a:lumMod val="50000"/>
                </a:schemeClr>
              </a:solidFill>
              <a:effectLst/>
              <a:uLnTx/>
              <a:uFillTx/>
              <a:latin typeface="Impact" pitchFamily="34" charset="0"/>
              <a:ea typeface="微软雅黑" pitchFamily="34" charset="-122"/>
            </a:endParaRPr>
          </a:p>
        </p:txBody>
      </p:sp>
      <p:grpSp>
        <p:nvGrpSpPr>
          <p:cNvPr id="6" name="组合 5">
            <a:extLst>
              <a:ext uri="{FF2B5EF4-FFF2-40B4-BE49-F238E27FC236}">
                <a16:creationId xmlns:a16="http://schemas.microsoft.com/office/drawing/2014/main" id="{74FD5469-47F6-FB4B-AC75-2D188EEDA26E}"/>
              </a:ext>
            </a:extLst>
          </p:cNvPr>
          <p:cNvGrpSpPr/>
          <p:nvPr/>
        </p:nvGrpSpPr>
        <p:grpSpPr>
          <a:xfrm>
            <a:off x="6235688" y="965394"/>
            <a:ext cx="2631619" cy="3081496"/>
            <a:chOff x="2436525" y="1228463"/>
            <a:chExt cx="2631619" cy="3081496"/>
          </a:xfrm>
        </p:grpSpPr>
        <p:sp>
          <p:nvSpPr>
            <p:cNvPr id="7" name="Line 54">
              <a:extLst>
                <a:ext uri="{FF2B5EF4-FFF2-40B4-BE49-F238E27FC236}">
                  <a16:creationId xmlns:a16="http://schemas.microsoft.com/office/drawing/2014/main" id="{7E0E361B-F646-3CBC-037D-9C9221E2C6DC}"/>
                </a:ext>
              </a:extLst>
            </p:cNvPr>
            <p:cNvSpPr>
              <a:spLocks noChangeShapeType="1"/>
            </p:cNvSpPr>
            <p:nvPr/>
          </p:nvSpPr>
          <p:spPr bwMode="auto">
            <a:xfrm flipH="1" flipV="1">
              <a:off x="3007506" y="2002124"/>
              <a:ext cx="298054" cy="4217"/>
            </a:xfrm>
            <a:prstGeom prst="line">
              <a:avLst/>
            </a:prstGeom>
            <a:noFill/>
            <a:ln w="9525">
              <a:solidFill>
                <a:srgbClr val="005950"/>
              </a:solidFill>
              <a:prstDash val="dash"/>
              <a:round/>
              <a:headEnd/>
              <a:tailEnd type="oval" w="lg" len="lg"/>
            </a:ln>
            <a:extLst>
              <a:ext uri="{909E8E84-426E-40DD-AFC4-6F175D3DCCD1}">
                <a14:hiddenFill xmlns:a14="http://schemas.microsoft.com/office/drawing/2010/main">
                  <a:noFill/>
                </a14:hiddenFill>
              </a:ext>
            </a:extLst>
          </p:spPr>
          <p:txBody>
            <a:bodyPr/>
            <a:lstStyle/>
            <a:p>
              <a:endParaRPr lang="zh-CN" altLang="en-US" sz="1600" dirty="0"/>
            </a:p>
          </p:txBody>
        </p:sp>
        <p:grpSp>
          <p:nvGrpSpPr>
            <p:cNvPr id="8" name="Group 55">
              <a:extLst>
                <a:ext uri="{FF2B5EF4-FFF2-40B4-BE49-F238E27FC236}">
                  <a16:creationId xmlns:a16="http://schemas.microsoft.com/office/drawing/2014/main" id="{5BF85963-20C7-5693-E934-C0B1452D0F69}"/>
                </a:ext>
              </a:extLst>
            </p:cNvPr>
            <p:cNvGrpSpPr>
              <a:grpSpLocks/>
            </p:cNvGrpSpPr>
            <p:nvPr/>
          </p:nvGrpSpPr>
          <p:grpSpPr bwMode="auto">
            <a:xfrm>
              <a:off x="2572965" y="1228463"/>
              <a:ext cx="2495179" cy="3081496"/>
              <a:chOff x="1848" y="1098"/>
              <a:chExt cx="2064" cy="2549"/>
            </a:xfrm>
          </p:grpSpPr>
          <p:grpSp>
            <p:nvGrpSpPr>
              <p:cNvPr id="10" name="Group 56">
                <a:extLst>
                  <a:ext uri="{FF2B5EF4-FFF2-40B4-BE49-F238E27FC236}">
                    <a16:creationId xmlns:a16="http://schemas.microsoft.com/office/drawing/2014/main" id="{9406B53B-7CE3-E0AE-1A6C-60C3ED85D3FE}"/>
                  </a:ext>
                </a:extLst>
              </p:cNvPr>
              <p:cNvGrpSpPr>
                <a:grpSpLocks/>
              </p:cNvGrpSpPr>
              <p:nvPr/>
            </p:nvGrpSpPr>
            <p:grpSpPr bwMode="auto">
              <a:xfrm>
                <a:off x="1848" y="1506"/>
                <a:ext cx="1351" cy="2141"/>
                <a:chOff x="191" y="2263"/>
                <a:chExt cx="873" cy="1385"/>
              </a:xfrm>
            </p:grpSpPr>
            <p:sp>
              <p:nvSpPr>
                <p:cNvPr id="26" name="Oval 57">
                  <a:extLst>
                    <a:ext uri="{FF2B5EF4-FFF2-40B4-BE49-F238E27FC236}">
                      <a16:creationId xmlns:a16="http://schemas.microsoft.com/office/drawing/2014/main" id="{FA8E6642-74E6-82B7-F274-06286A85F2C7}"/>
                    </a:ext>
                  </a:extLst>
                </p:cNvPr>
                <p:cNvSpPr>
                  <a:spLocks noChangeArrowheads="1"/>
                </p:cNvSpPr>
                <p:nvPr/>
              </p:nvSpPr>
              <p:spPr bwMode="auto">
                <a:xfrm>
                  <a:off x="238" y="3051"/>
                  <a:ext cx="826" cy="597"/>
                </a:xfrm>
                <a:prstGeom prst="ellipse">
                  <a:avLst/>
                </a:prstGeom>
                <a:gradFill rotWithShape="1">
                  <a:gsLst>
                    <a:gs pos="0">
                      <a:schemeClr val="tx1">
                        <a:alpha val="14999"/>
                      </a:schemeClr>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latinLnBrk="1"/>
                  <a:endParaRPr lang="ko-KR" altLang="en-US" sz="1600"/>
                </a:p>
              </p:txBody>
            </p:sp>
            <p:sp>
              <p:nvSpPr>
                <p:cNvPr id="28" name="Oval 60">
                  <a:extLst>
                    <a:ext uri="{FF2B5EF4-FFF2-40B4-BE49-F238E27FC236}">
                      <a16:creationId xmlns:a16="http://schemas.microsoft.com/office/drawing/2014/main" id="{CADFA504-ECA8-2DE5-B2FC-C90085EF0E3A}"/>
                    </a:ext>
                  </a:extLst>
                </p:cNvPr>
                <p:cNvSpPr>
                  <a:spLocks noChangeArrowheads="1"/>
                </p:cNvSpPr>
                <p:nvPr/>
              </p:nvSpPr>
              <p:spPr bwMode="auto">
                <a:xfrm>
                  <a:off x="191" y="2263"/>
                  <a:ext cx="219" cy="240"/>
                </a:xfrm>
                <a:prstGeom prst="ellipse">
                  <a:avLst/>
                </a:prstGeom>
                <a:gradFill rotWithShape="1">
                  <a:gsLst>
                    <a:gs pos="0">
                      <a:srgbClr val="FFFFFF"/>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latinLnBrk="1"/>
                  <a:endParaRPr lang="ko-KR" altLang="ko-KR" sz="1600"/>
                </a:p>
              </p:txBody>
            </p:sp>
          </p:grpSp>
          <p:sp>
            <p:nvSpPr>
              <p:cNvPr id="13" name="Text Box 64">
                <a:extLst>
                  <a:ext uri="{FF2B5EF4-FFF2-40B4-BE49-F238E27FC236}">
                    <a16:creationId xmlns:a16="http://schemas.microsoft.com/office/drawing/2014/main" id="{AFF879FF-2AFB-34F4-880D-0C44BFB5E3A4}"/>
                  </a:ext>
                </a:extLst>
              </p:cNvPr>
              <p:cNvSpPr txBox="1">
                <a:spLocks noChangeArrowheads="1"/>
              </p:cNvSpPr>
              <p:nvPr/>
            </p:nvSpPr>
            <p:spPr bwMode="auto">
              <a:xfrm>
                <a:off x="2454" y="1098"/>
                <a:ext cx="1458" cy="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defRPr kumimoji="1">
                    <a:solidFill>
                      <a:schemeClr val="tx1"/>
                    </a:solidFill>
                    <a:latin typeface="Gulim" pitchFamily="34" charset="-127"/>
                    <a:ea typeface="Gulim" pitchFamily="34" charset="-127"/>
                  </a:defRPr>
                </a:lvl1pPr>
                <a:lvl2pPr marL="742950" indent="-285750" latinLnBrk="1">
                  <a:defRPr kumimoji="1">
                    <a:solidFill>
                      <a:schemeClr val="tx1"/>
                    </a:solidFill>
                    <a:latin typeface="Gulim" pitchFamily="34" charset="-127"/>
                    <a:ea typeface="Gulim" pitchFamily="34" charset="-127"/>
                  </a:defRPr>
                </a:lvl2pPr>
                <a:lvl3pPr marL="1143000" indent="-228600" latinLnBrk="1">
                  <a:defRPr kumimoji="1">
                    <a:solidFill>
                      <a:schemeClr val="tx1"/>
                    </a:solidFill>
                    <a:latin typeface="Gulim" pitchFamily="34" charset="-127"/>
                    <a:ea typeface="Gulim" pitchFamily="34" charset="-127"/>
                  </a:defRPr>
                </a:lvl3pPr>
                <a:lvl4pPr marL="1600200" indent="-228600" latinLnBrk="1">
                  <a:defRPr kumimoji="1">
                    <a:solidFill>
                      <a:schemeClr val="tx1"/>
                    </a:solidFill>
                    <a:latin typeface="Gulim" pitchFamily="34" charset="-127"/>
                    <a:ea typeface="Gulim" pitchFamily="34" charset="-127"/>
                  </a:defRPr>
                </a:lvl4pPr>
                <a:lvl5pPr marL="2057400" indent="-228600" latinLnBrk="1">
                  <a:defRPr kumimoji="1">
                    <a:solidFill>
                      <a:schemeClr val="tx1"/>
                    </a:solidFill>
                    <a:latin typeface="Gulim" pitchFamily="34" charset="-127"/>
                    <a:ea typeface="Gulim" pitchFamily="34" charset="-127"/>
                  </a:defRPr>
                </a:lvl5pPr>
                <a:lvl6pPr marL="2514600" indent="-228600" fontAlgn="base" latinLnBrk="1">
                  <a:spcBef>
                    <a:spcPct val="0"/>
                  </a:spcBef>
                  <a:spcAft>
                    <a:spcPct val="0"/>
                  </a:spcAft>
                  <a:defRPr kumimoji="1">
                    <a:solidFill>
                      <a:schemeClr val="tx1"/>
                    </a:solidFill>
                    <a:latin typeface="Gulim" pitchFamily="34" charset="-127"/>
                    <a:ea typeface="Gulim" pitchFamily="34" charset="-127"/>
                  </a:defRPr>
                </a:lvl6pPr>
                <a:lvl7pPr marL="2971800" indent="-228600" fontAlgn="base" latinLnBrk="1">
                  <a:spcBef>
                    <a:spcPct val="0"/>
                  </a:spcBef>
                  <a:spcAft>
                    <a:spcPct val="0"/>
                  </a:spcAft>
                  <a:defRPr kumimoji="1">
                    <a:solidFill>
                      <a:schemeClr val="tx1"/>
                    </a:solidFill>
                    <a:latin typeface="Gulim" pitchFamily="34" charset="-127"/>
                    <a:ea typeface="Gulim" pitchFamily="34" charset="-127"/>
                  </a:defRPr>
                </a:lvl7pPr>
                <a:lvl8pPr marL="3429000" indent="-228600" fontAlgn="base" latinLnBrk="1">
                  <a:spcBef>
                    <a:spcPct val="0"/>
                  </a:spcBef>
                  <a:spcAft>
                    <a:spcPct val="0"/>
                  </a:spcAft>
                  <a:defRPr kumimoji="1">
                    <a:solidFill>
                      <a:schemeClr val="tx1"/>
                    </a:solidFill>
                    <a:latin typeface="Gulim" pitchFamily="34" charset="-127"/>
                    <a:ea typeface="Gulim" pitchFamily="34" charset="-127"/>
                  </a:defRPr>
                </a:lvl8pPr>
                <a:lvl9pPr marL="3886200" indent="-228600" fontAlgn="base" latinLnBrk="1">
                  <a:spcBef>
                    <a:spcPct val="0"/>
                  </a:spcBef>
                  <a:spcAft>
                    <a:spcPct val="0"/>
                  </a:spcAft>
                  <a:defRPr kumimoji="1">
                    <a:solidFill>
                      <a:schemeClr val="tx1"/>
                    </a:solidFill>
                    <a:latin typeface="Gulim" pitchFamily="34" charset="-127"/>
                    <a:ea typeface="Gulim" pitchFamily="34" charset="-127"/>
                  </a:defRPr>
                </a:lvl9pPr>
              </a:lstStyle>
              <a:p>
                <a:pPr indent="406400" algn="just">
                  <a:lnSpc>
                    <a:spcPct val="150000"/>
                  </a:lnSpc>
                </a:pPr>
                <a:r>
                  <a:rPr lang="zh-CN" altLang="zh-CN" sz="800" b="1" kern="100" dirty="0">
                    <a:solidFill>
                      <a:schemeClr val="bg1"/>
                    </a:solidFill>
                    <a:effectLst/>
                    <a:latin typeface="Times New Roman" panose="02020603050405020304" pitchFamily="18" charset="0"/>
                    <a:ea typeface="方正仿宋_GBK"/>
                    <a:cs typeface="Times New Roman" panose="02020603050405020304" pitchFamily="18" charset="0"/>
                  </a:rPr>
                  <a:t>以北部德厚、秉烈、薄竹、马塘等乡镇为主的木本油料林、香料林种植基地，探索生态修复与产业融合发展，着力打造北部高原特色林产业。以南部古木镇、平坝镇、新街乡、小街镇、柳井乡为重点的石漠化综合治理区，着力打造南部喀斯特生态治理样板。</a:t>
                </a:r>
                <a:endParaRPr lang="zh-CN" altLang="zh-CN" sz="800" b="1" kern="100" dirty="0">
                  <a:solidFill>
                    <a:schemeClr val="bg1"/>
                  </a:solidFill>
                  <a:effectLst/>
                  <a:latin typeface="Calibri" panose="020F0502020204030204" pitchFamily="34" charset="0"/>
                  <a:ea typeface="宋体" panose="02010600030101010101" pitchFamily="2" charset="-122"/>
                  <a:cs typeface="Times New Roman" panose="02020603050405020304" pitchFamily="18" charset="0"/>
                </a:endParaRPr>
              </a:p>
            </p:txBody>
          </p:sp>
        </p:grpSp>
        <p:sp>
          <p:nvSpPr>
            <p:cNvPr id="9" name="Text Box 65">
              <a:extLst>
                <a:ext uri="{FF2B5EF4-FFF2-40B4-BE49-F238E27FC236}">
                  <a16:creationId xmlns:a16="http://schemas.microsoft.com/office/drawing/2014/main" id="{CBD2FA12-3049-8E60-8101-4DBBA9132EE1}"/>
                </a:ext>
              </a:extLst>
            </p:cNvPr>
            <p:cNvSpPr txBox="1">
              <a:spLocks noChangeArrowheads="1"/>
            </p:cNvSpPr>
            <p:nvPr/>
          </p:nvSpPr>
          <p:spPr bwMode="auto">
            <a:xfrm>
              <a:off x="2436525" y="1801500"/>
              <a:ext cx="6912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kumimoji="1">
                  <a:solidFill>
                    <a:schemeClr val="tx1"/>
                  </a:solidFill>
                  <a:latin typeface="Gulim" pitchFamily="34" charset="-127"/>
                  <a:ea typeface="Gulim" pitchFamily="34" charset="-127"/>
                </a:defRPr>
              </a:lvl1pPr>
              <a:lvl2pPr marL="742950" indent="-285750" latinLnBrk="1">
                <a:defRPr kumimoji="1">
                  <a:solidFill>
                    <a:schemeClr val="tx1"/>
                  </a:solidFill>
                  <a:latin typeface="Gulim" pitchFamily="34" charset="-127"/>
                  <a:ea typeface="Gulim" pitchFamily="34" charset="-127"/>
                </a:defRPr>
              </a:lvl2pPr>
              <a:lvl3pPr marL="1143000" indent="-228600" latinLnBrk="1">
                <a:defRPr kumimoji="1">
                  <a:solidFill>
                    <a:schemeClr val="tx1"/>
                  </a:solidFill>
                  <a:latin typeface="Gulim" pitchFamily="34" charset="-127"/>
                  <a:ea typeface="Gulim" pitchFamily="34" charset="-127"/>
                </a:defRPr>
              </a:lvl3pPr>
              <a:lvl4pPr marL="1600200" indent="-228600" latinLnBrk="1">
                <a:defRPr kumimoji="1">
                  <a:solidFill>
                    <a:schemeClr val="tx1"/>
                  </a:solidFill>
                  <a:latin typeface="Gulim" pitchFamily="34" charset="-127"/>
                  <a:ea typeface="Gulim" pitchFamily="34" charset="-127"/>
                </a:defRPr>
              </a:lvl4pPr>
              <a:lvl5pPr marL="2057400" indent="-228600" latinLnBrk="1">
                <a:defRPr kumimoji="1">
                  <a:solidFill>
                    <a:schemeClr val="tx1"/>
                  </a:solidFill>
                  <a:latin typeface="Gulim" pitchFamily="34" charset="-127"/>
                  <a:ea typeface="Gulim" pitchFamily="34" charset="-127"/>
                </a:defRPr>
              </a:lvl5pPr>
              <a:lvl6pPr marL="2514600" indent="-228600" fontAlgn="base" latinLnBrk="1">
                <a:spcBef>
                  <a:spcPct val="0"/>
                </a:spcBef>
                <a:spcAft>
                  <a:spcPct val="0"/>
                </a:spcAft>
                <a:defRPr kumimoji="1">
                  <a:solidFill>
                    <a:schemeClr val="tx1"/>
                  </a:solidFill>
                  <a:latin typeface="Gulim" pitchFamily="34" charset="-127"/>
                  <a:ea typeface="Gulim" pitchFamily="34" charset="-127"/>
                </a:defRPr>
              </a:lvl6pPr>
              <a:lvl7pPr marL="2971800" indent="-228600" fontAlgn="base" latinLnBrk="1">
                <a:spcBef>
                  <a:spcPct val="0"/>
                </a:spcBef>
                <a:spcAft>
                  <a:spcPct val="0"/>
                </a:spcAft>
                <a:defRPr kumimoji="1">
                  <a:solidFill>
                    <a:schemeClr val="tx1"/>
                  </a:solidFill>
                  <a:latin typeface="Gulim" pitchFamily="34" charset="-127"/>
                  <a:ea typeface="Gulim" pitchFamily="34" charset="-127"/>
                </a:defRPr>
              </a:lvl7pPr>
              <a:lvl8pPr marL="3429000" indent="-228600" fontAlgn="base" latinLnBrk="1">
                <a:spcBef>
                  <a:spcPct val="0"/>
                </a:spcBef>
                <a:spcAft>
                  <a:spcPct val="0"/>
                </a:spcAft>
                <a:defRPr kumimoji="1">
                  <a:solidFill>
                    <a:schemeClr val="tx1"/>
                  </a:solidFill>
                  <a:latin typeface="Gulim" pitchFamily="34" charset="-127"/>
                  <a:ea typeface="Gulim" pitchFamily="34" charset="-127"/>
                </a:defRPr>
              </a:lvl8pPr>
              <a:lvl9pPr marL="3886200" indent="-228600" fontAlgn="base" latinLnBrk="1">
                <a:spcBef>
                  <a:spcPct val="0"/>
                </a:spcBef>
                <a:spcAft>
                  <a:spcPct val="0"/>
                </a:spcAft>
                <a:defRPr kumimoji="1">
                  <a:solidFill>
                    <a:schemeClr val="tx1"/>
                  </a:solidFill>
                  <a:latin typeface="Gulim" pitchFamily="34" charset="-127"/>
                  <a:ea typeface="Gulim" pitchFamily="34" charset="-127"/>
                </a:defRPr>
              </a:lvl9pPr>
            </a:lstStyle>
            <a:p>
              <a:pPr algn="ctr"/>
              <a:r>
                <a:rPr lang="zh-CN" altLang="en-US" sz="1200" b="1" dirty="0">
                  <a:solidFill>
                    <a:srgbClr val="007434"/>
                  </a:solidFill>
                  <a:latin typeface="Times New Roman" pitchFamily="18" charset="0"/>
                </a:rPr>
                <a:t>“</a:t>
              </a:r>
              <a:r>
                <a:rPr lang="zh-CN" altLang="en-US" sz="1400" b="1" dirty="0">
                  <a:solidFill>
                    <a:srgbClr val="007434"/>
                  </a:solidFill>
                  <a:latin typeface="Times New Roman" pitchFamily="18" charset="0"/>
                </a:rPr>
                <a:t>两片</a:t>
              </a:r>
              <a:r>
                <a:rPr lang="zh-CN" altLang="en-US" sz="1200" b="1" dirty="0">
                  <a:solidFill>
                    <a:srgbClr val="007434"/>
                  </a:solidFill>
                  <a:latin typeface="Times New Roman" pitchFamily="18" charset="0"/>
                </a:rPr>
                <a:t>”</a:t>
              </a:r>
              <a:endParaRPr lang="en-US" altLang="ko-KR" sz="1200" b="1" dirty="0">
                <a:solidFill>
                  <a:srgbClr val="007434"/>
                </a:solidFill>
                <a:latin typeface="Times New Roman" pitchFamily="18" charset="0"/>
              </a:endParaRPr>
            </a:p>
          </p:txBody>
        </p:sp>
      </p:grpSp>
      <p:sp>
        <p:nvSpPr>
          <p:cNvPr id="73" name="Text Box 64">
            <a:extLst>
              <a:ext uri="{FF2B5EF4-FFF2-40B4-BE49-F238E27FC236}">
                <a16:creationId xmlns:a16="http://schemas.microsoft.com/office/drawing/2014/main" id="{C720D076-3F56-5DE4-55D8-A650688FB26F}"/>
              </a:ext>
            </a:extLst>
          </p:cNvPr>
          <p:cNvSpPr txBox="1">
            <a:spLocks noChangeArrowheads="1"/>
          </p:cNvSpPr>
          <p:nvPr/>
        </p:nvSpPr>
        <p:spPr bwMode="auto">
          <a:xfrm>
            <a:off x="6638392" y="3192428"/>
            <a:ext cx="2385732" cy="173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defRPr kumimoji="1">
                <a:solidFill>
                  <a:schemeClr val="tx1"/>
                </a:solidFill>
                <a:latin typeface="Gulim" pitchFamily="34" charset="-127"/>
                <a:ea typeface="Gulim" pitchFamily="34" charset="-127"/>
              </a:defRPr>
            </a:lvl1pPr>
            <a:lvl2pPr marL="742950" indent="-285750" latinLnBrk="1">
              <a:defRPr kumimoji="1">
                <a:solidFill>
                  <a:schemeClr val="tx1"/>
                </a:solidFill>
                <a:latin typeface="Gulim" pitchFamily="34" charset="-127"/>
                <a:ea typeface="Gulim" pitchFamily="34" charset="-127"/>
              </a:defRPr>
            </a:lvl2pPr>
            <a:lvl3pPr marL="1143000" indent="-228600" latinLnBrk="1">
              <a:defRPr kumimoji="1">
                <a:solidFill>
                  <a:schemeClr val="tx1"/>
                </a:solidFill>
                <a:latin typeface="Gulim" pitchFamily="34" charset="-127"/>
                <a:ea typeface="Gulim" pitchFamily="34" charset="-127"/>
              </a:defRPr>
            </a:lvl3pPr>
            <a:lvl4pPr marL="1600200" indent="-228600" latinLnBrk="1">
              <a:defRPr kumimoji="1">
                <a:solidFill>
                  <a:schemeClr val="tx1"/>
                </a:solidFill>
                <a:latin typeface="Gulim" pitchFamily="34" charset="-127"/>
                <a:ea typeface="Gulim" pitchFamily="34" charset="-127"/>
              </a:defRPr>
            </a:lvl4pPr>
            <a:lvl5pPr marL="2057400" indent="-228600" latinLnBrk="1">
              <a:defRPr kumimoji="1">
                <a:solidFill>
                  <a:schemeClr val="tx1"/>
                </a:solidFill>
                <a:latin typeface="Gulim" pitchFamily="34" charset="-127"/>
                <a:ea typeface="Gulim" pitchFamily="34" charset="-127"/>
              </a:defRPr>
            </a:lvl5pPr>
            <a:lvl6pPr marL="2514600" indent="-228600" fontAlgn="base" latinLnBrk="1">
              <a:spcBef>
                <a:spcPct val="0"/>
              </a:spcBef>
              <a:spcAft>
                <a:spcPct val="0"/>
              </a:spcAft>
              <a:defRPr kumimoji="1">
                <a:solidFill>
                  <a:schemeClr val="tx1"/>
                </a:solidFill>
                <a:latin typeface="Gulim" pitchFamily="34" charset="-127"/>
                <a:ea typeface="Gulim" pitchFamily="34" charset="-127"/>
              </a:defRPr>
            </a:lvl6pPr>
            <a:lvl7pPr marL="2971800" indent="-228600" fontAlgn="base" latinLnBrk="1">
              <a:spcBef>
                <a:spcPct val="0"/>
              </a:spcBef>
              <a:spcAft>
                <a:spcPct val="0"/>
              </a:spcAft>
              <a:defRPr kumimoji="1">
                <a:solidFill>
                  <a:schemeClr val="tx1"/>
                </a:solidFill>
                <a:latin typeface="Gulim" pitchFamily="34" charset="-127"/>
                <a:ea typeface="Gulim" pitchFamily="34" charset="-127"/>
              </a:defRPr>
            </a:lvl7pPr>
            <a:lvl8pPr marL="3429000" indent="-228600" fontAlgn="base" latinLnBrk="1">
              <a:spcBef>
                <a:spcPct val="0"/>
              </a:spcBef>
              <a:spcAft>
                <a:spcPct val="0"/>
              </a:spcAft>
              <a:defRPr kumimoji="1">
                <a:solidFill>
                  <a:schemeClr val="tx1"/>
                </a:solidFill>
                <a:latin typeface="Gulim" pitchFamily="34" charset="-127"/>
                <a:ea typeface="Gulim" pitchFamily="34" charset="-127"/>
              </a:defRPr>
            </a:lvl8pPr>
            <a:lvl9pPr marL="3886200" indent="-228600" fontAlgn="base" latinLnBrk="1">
              <a:spcBef>
                <a:spcPct val="0"/>
              </a:spcBef>
              <a:spcAft>
                <a:spcPct val="0"/>
              </a:spcAft>
              <a:defRPr kumimoji="1">
                <a:solidFill>
                  <a:schemeClr val="tx1"/>
                </a:solidFill>
                <a:latin typeface="Gulim" pitchFamily="34" charset="-127"/>
                <a:ea typeface="Gulim" pitchFamily="34" charset="-127"/>
              </a:defRPr>
            </a:lvl9pPr>
          </a:lstStyle>
          <a:p>
            <a:pPr indent="406400" algn="just">
              <a:lnSpc>
                <a:spcPct val="150000"/>
              </a:lnSpc>
            </a:pPr>
            <a:r>
              <a:rPr lang="zh-CN" altLang="zh-CN" sz="800" b="1" kern="100" dirty="0">
                <a:solidFill>
                  <a:schemeClr val="bg1"/>
                </a:solidFill>
                <a:effectLst/>
                <a:latin typeface="Times New Roman" panose="02020603050405020304" pitchFamily="18" charset="0"/>
                <a:ea typeface="方正仿宋_GBK"/>
                <a:cs typeface="Times New Roman" panose="02020603050405020304" pitchFamily="18" charset="0"/>
              </a:rPr>
              <a:t>依托老君山自然保护区优越的生态环境和资源优势，以环老君山周边区域为重点，挖掘绿色产业发展潜力，发展森林蔬菜、经济林果、林下中药材、森林康养等绿色产业，打造环老君山绿色生态产业带。利用位于文山城区周边便捷的交通和位置优势，以东山片区、卧龙街道者白片区，开化街道黑卡片区为重点，发展乡村果园、采摘园，城郊观光采摘、森林休闲旅游等，打造环文山城乡村休闲林果产业带。</a:t>
            </a:r>
            <a:endParaRPr lang="zh-CN" altLang="zh-CN" sz="800" b="1" kern="100" dirty="0">
              <a:solidFill>
                <a:schemeClr val="bg1"/>
              </a:solidFill>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75" name="组合 74">
            <a:extLst>
              <a:ext uri="{FF2B5EF4-FFF2-40B4-BE49-F238E27FC236}">
                <a16:creationId xmlns:a16="http://schemas.microsoft.com/office/drawing/2014/main" id="{CFCCD365-7B66-76A8-0D72-4FB428578C4E}"/>
              </a:ext>
            </a:extLst>
          </p:cNvPr>
          <p:cNvGrpSpPr/>
          <p:nvPr/>
        </p:nvGrpSpPr>
        <p:grpSpPr>
          <a:xfrm>
            <a:off x="5515924" y="3841331"/>
            <a:ext cx="2342961" cy="2354166"/>
            <a:chOff x="1865405" y="1960628"/>
            <a:chExt cx="2342961" cy="2354166"/>
          </a:xfrm>
        </p:grpSpPr>
        <p:sp>
          <p:nvSpPr>
            <p:cNvPr id="76" name="Line 54">
              <a:extLst>
                <a:ext uri="{FF2B5EF4-FFF2-40B4-BE49-F238E27FC236}">
                  <a16:creationId xmlns:a16="http://schemas.microsoft.com/office/drawing/2014/main" id="{F5A79ABA-8D35-54A5-8C12-2BF4F63EB2D1}"/>
                </a:ext>
              </a:extLst>
            </p:cNvPr>
            <p:cNvSpPr>
              <a:spLocks noChangeShapeType="1"/>
            </p:cNvSpPr>
            <p:nvPr/>
          </p:nvSpPr>
          <p:spPr bwMode="auto">
            <a:xfrm flipH="1" flipV="1">
              <a:off x="2450383" y="2267040"/>
              <a:ext cx="537489" cy="15146"/>
            </a:xfrm>
            <a:prstGeom prst="line">
              <a:avLst/>
            </a:prstGeom>
            <a:noFill/>
            <a:ln w="9525">
              <a:solidFill>
                <a:srgbClr val="005950"/>
              </a:solidFill>
              <a:prstDash val="dash"/>
              <a:round/>
              <a:headEnd/>
              <a:tailEnd type="oval" w="lg" len="lg"/>
            </a:ln>
            <a:extLst>
              <a:ext uri="{909E8E84-426E-40DD-AFC4-6F175D3DCCD1}">
                <a14:hiddenFill xmlns:a14="http://schemas.microsoft.com/office/drawing/2010/main">
                  <a:noFill/>
                </a14:hiddenFill>
              </a:ext>
            </a:extLst>
          </p:spPr>
          <p:txBody>
            <a:bodyPr/>
            <a:lstStyle/>
            <a:p>
              <a:endParaRPr lang="zh-CN" altLang="en-US" sz="1600" dirty="0"/>
            </a:p>
          </p:txBody>
        </p:sp>
        <p:grpSp>
          <p:nvGrpSpPr>
            <p:cNvPr id="79" name="Group 56">
              <a:extLst>
                <a:ext uri="{FF2B5EF4-FFF2-40B4-BE49-F238E27FC236}">
                  <a16:creationId xmlns:a16="http://schemas.microsoft.com/office/drawing/2014/main" id="{BD2992F5-FE59-C3B3-3851-EE4AE8B34E01}"/>
                </a:ext>
              </a:extLst>
            </p:cNvPr>
            <p:cNvGrpSpPr>
              <a:grpSpLocks/>
            </p:cNvGrpSpPr>
            <p:nvPr/>
          </p:nvGrpSpPr>
          <p:grpSpPr bwMode="auto">
            <a:xfrm>
              <a:off x="1986775" y="1960628"/>
              <a:ext cx="2221591" cy="2354166"/>
              <a:chOff x="-123" y="2389"/>
              <a:chExt cx="1187" cy="1259"/>
            </a:xfrm>
          </p:grpSpPr>
          <p:sp>
            <p:nvSpPr>
              <p:cNvPr id="81" name="Oval 57">
                <a:extLst>
                  <a:ext uri="{FF2B5EF4-FFF2-40B4-BE49-F238E27FC236}">
                    <a16:creationId xmlns:a16="http://schemas.microsoft.com/office/drawing/2014/main" id="{22984B64-E095-58E2-2C3A-0C89C555248E}"/>
                  </a:ext>
                </a:extLst>
              </p:cNvPr>
              <p:cNvSpPr>
                <a:spLocks noChangeArrowheads="1"/>
              </p:cNvSpPr>
              <p:nvPr/>
            </p:nvSpPr>
            <p:spPr bwMode="auto">
              <a:xfrm>
                <a:off x="238" y="3051"/>
                <a:ext cx="826" cy="597"/>
              </a:xfrm>
              <a:prstGeom prst="ellipse">
                <a:avLst/>
              </a:prstGeom>
              <a:gradFill rotWithShape="1">
                <a:gsLst>
                  <a:gs pos="0">
                    <a:schemeClr val="tx1">
                      <a:alpha val="14999"/>
                    </a:schemeClr>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latinLnBrk="1"/>
                <a:endParaRPr lang="ko-KR" altLang="en-US" sz="1600"/>
              </a:p>
            </p:txBody>
          </p:sp>
          <p:sp>
            <p:nvSpPr>
              <p:cNvPr id="82" name="Oval 60">
                <a:extLst>
                  <a:ext uri="{FF2B5EF4-FFF2-40B4-BE49-F238E27FC236}">
                    <a16:creationId xmlns:a16="http://schemas.microsoft.com/office/drawing/2014/main" id="{407CFFBB-C0A6-DDB3-7EA2-6816D9A61790}"/>
                  </a:ext>
                </a:extLst>
              </p:cNvPr>
              <p:cNvSpPr>
                <a:spLocks noChangeArrowheads="1"/>
              </p:cNvSpPr>
              <p:nvPr/>
            </p:nvSpPr>
            <p:spPr bwMode="auto">
              <a:xfrm>
                <a:off x="-123" y="2389"/>
                <a:ext cx="248" cy="257"/>
              </a:xfrm>
              <a:prstGeom prst="ellipse">
                <a:avLst/>
              </a:prstGeom>
              <a:gradFill rotWithShape="1">
                <a:gsLst>
                  <a:gs pos="0">
                    <a:srgbClr val="FFFFFF"/>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latinLnBrk="1"/>
                <a:endParaRPr lang="ko-KR" altLang="ko-KR" sz="1600"/>
              </a:p>
            </p:txBody>
          </p:sp>
        </p:grpSp>
        <p:sp>
          <p:nvSpPr>
            <p:cNvPr id="78" name="Text Box 65">
              <a:extLst>
                <a:ext uri="{FF2B5EF4-FFF2-40B4-BE49-F238E27FC236}">
                  <a16:creationId xmlns:a16="http://schemas.microsoft.com/office/drawing/2014/main" id="{43EC3198-B8C3-E43D-0D34-79E4D1383D47}"/>
                </a:ext>
              </a:extLst>
            </p:cNvPr>
            <p:cNvSpPr txBox="1">
              <a:spLocks noChangeArrowheads="1"/>
            </p:cNvSpPr>
            <p:nvPr/>
          </p:nvSpPr>
          <p:spPr bwMode="auto">
            <a:xfrm>
              <a:off x="1865405" y="2068099"/>
              <a:ext cx="6912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kumimoji="1">
                  <a:solidFill>
                    <a:schemeClr val="tx1"/>
                  </a:solidFill>
                  <a:latin typeface="Gulim" pitchFamily="34" charset="-127"/>
                  <a:ea typeface="Gulim" pitchFamily="34" charset="-127"/>
                </a:defRPr>
              </a:lvl1pPr>
              <a:lvl2pPr marL="742950" indent="-285750" latinLnBrk="1">
                <a:defRPr kumimoji="1">
                  <a:solidFill>
                    <a:schemeClr val="tx1"/>
                  </a:solidFill>
                  <a:latin typeface="Gulim" pitchFamily="34" charset="-127"/>
                  <a:ea typeface="Gulim" pitchFamily="34" charset="-127"/>
                </a:defRPr>
              </a:lvl2pPr>
              <a:lvl3pPr marL="1143000" indent="-228600" latinLnBrk="1">
                <a:defRPr kumimoji="1">
                  <a:solidFill>
                    <a:schemeClr val="tx1"/>
                  </a:solidFill>
                  <a:latin typeface="Gulim" pitchFamily="34" charset="-127"/>
                  <a:ea typeface="Gulim" pitchFamily="34" charset="-127"/>
                </a:defRPr>
              </a:lvl3pPr>
              <a:lvl4pPr marL="1600200" indent="-228600" latinLnBrk="1">
                <a:defRPr kumimoji="1">
                  <a:solidFill>
                    <a:schemeClr val="tx1"/>
                  </a:solidFill>
                  <a:latin typeface="Gulim" pitchFamily="34" charset="-127"/>
                  <a:ea typeface="Gulim" pitchFamily="34" charset="-127"/>
                </a:defRPr>
              </a:lvl4pPr>
              <a:lvl5pPr marL="2057400" indent="-228600" latinLnBrk="1">
                <a:defRPr kumimoji="1">
                  <a:solidFill>
                    <a:schemeClr val="tx1"/>
                  </a:solidFill>
                  <a:latin typeface="Gulim" pitchFamily="34" charset="-127"/>
                  <a:ea typeface="Gulim" pitchFamily="34" charset="-127"/>
                </a:defRPr>
              </a:lvl5pPr>
              <a:lvl6pPr marL="2514600" indent="-228600" fontAlgn="base" latinLnBrk="1">
                <a:spcBef>
                  <a:spcPct val="0"/>
                </a:spcBef>
                <a:spcAft>
                  <a:spcPct val="0"/>
                </a:spcAft>
                <a:defRPr kumimoji="1">
                  <a:solidFill>
                    <a:schemeClr val="tx1"/>
                  </a:solidFill>
                  <a:latin typeface="Gulim" pitchFamily="34" charset="-127"/>
                  <a:ea typeface="Gulim" pitchFamily="34" charset="-127"/>
                </a:defRPr>
              </a:lvl6pPr>
              <a:lvl7pPr marL="2971800" indent="-228600" fontAlgn="base" latinLnBrk="1">
                <a:spcBef>
                  <a:spcPct val="0"/>
                </a:spcBef>
                <a:spcAft>
                  <a:spcPct val="0"/>
                </a:spcAft>
                <a:defRPr kumimoji="1">
                  <a:solidFill>
                    <a:schemeClr val="tx1"/>
                  </a:solidFill>
                  <a:latin typeface="Gulim" pitchFamily="34" charset="-127"/>
                  <a:ea typeface="Gulim" pitchFamily="34" charset="-127"/>
                </a:defRPr>
              </a:lvl7pPr>
              <a:lvl8pPr marL="3429000" indent="-228600" fontAlgn="base" latinLnBrk="1">
                <a:spcBef>
                  <a:spcPct val="0"/>
                </a:spcBef>
                <a:spcAft>
                  <a:spcPct val="0"/>
                </a:spcAft>
                <a:defRPr kumimoji="1">
                  <a:solidFill>
                    <a:schemeClr val="tx1"/>
                  </a:solidFill>
                  <a:latin typeface="Gulim" pitchFamily="34" charset="-127"/>
                  <a:ea typeface="Gulim" pitchFamily="34" charset="-127"/>
                </a:defRPr>
              </a:lvl8pPr>
              <a:lvl9pPr marL="3886200" indent="-228600" fontAlgn="base" latinLnBrk="1">
                <a:spcBef>
                  <a:spcPct val="0"/>
                </a:spcBef>
                <a:spcAft>
                  <a:spcPct val="0"/>
                </a:spcAft>
                <a:defRPr kumimoji="1">
                  <a:solidFill>
                    <a:schemeClr val="tx1"/>
                  </a:solidFill>
                  <a:latin typeface="Gulim" pitchFamily="34" charset="-127"/>
                  <a:ea typeface="Gulim" pitchFamily="34" charset="-127"/>
                </a:defRPr>
              </a:lvl9pPr>
            </a:lstStyle>
            <a:p>
              <a:pPr algn="ctr"/>
              <a:r>
                <a:rPr lang="zh-CN" altLang="en-US" sz="1200" b="1" dirty="0">
                  <a:solidFill>
                    <a:srgbClr val="007434"/>
                  </a:solidFill>
                  <a:latin typeface="Times New Roman" pitchFamily="18" charset="0"/>
                </a:rPr>
                <a:t>“</a:t>
              </a:r>
              <a:r>
                <a:rPr lang="zh-CN" altLang="en-US" sz="1400" b="1" dirty="0">
                  <a:solidFill>
                    <a:srgbClr val="007434"/>
                  </a:solidFill>
                  <a:latin typeface="Times New Roman" pitchFamily="18" charset="0"/>
                </a:rPr>
                <a:t>两圈</a:t>
              </a:r>
              <a:r>
                <a:rPr lang="zh-CN" altLang="en-US" sz="1200" b="1" dirty="0">
                  <a:solidFill>
                    <a:srgbClr val="007434"/>
                  </a:solidFill>
                  <a:latin typeface="Times New Roman" pitchFamily="18" charset="0"/>
                </a:rPr>
                <a:t>”</a:t>
              </a:r>
              <a:endParaRPr lang="en-US" altLang="ko-KR" sz="1200" b="1" dirty="0">
                <a:solidFill>
                  <a:srgbClr val="007434"/>
                </a:solidFill>
                <a:latin typeface="Times New Roman" pitchFamily="18" charset="0"/>
              </a:endParaRPr>
            </a:p>
          </p:txBody>
        </p:sp>
      </p:grpSp>
      <p:sp>
        <p:nvSpPr>
          <p:cNvPr id="83" name="矩形: 圆角 82">
            <a:extLst>
              <a:ext uri="{FF2B5EF4-FFF2-40B4-BE49-F238E27FC236}">
                <a16:creationId xmlns:a16="http://schemas.microsoft.com/office/drawing/2014/main" id="{849A6570-65D0-FE25-6436-8DEF12D80211}"/>
              </a:ext>
            </a:extLst>
          </p:cNvPr>
          <p:cNvSpPr/>
          <p:nvPr/>
        </p:nvSpPr>
        <p:spPr>
          <a:xfrm>
            <a:off x="3472797" y="1329585"/>
            <a:ext cx="2533000" cy="2538310"/>
          </a:xfrm>
          <a:prstGeom prst="roundRect">
            <a:avLst/>
          </a:prstGeom>
          <a:solidFill>
            <a:srgbClr val="007434"/>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sp>
        <p:nvSpPr>
          <p:cNvPr id="84" name="Text Box 64">
            <a:extLst>
              <a:ext uri="{FF2B5EF4-FFF2-40B4-BE49-F238E27FC236}">
                <a16:creationId xmlns:a16="http://schemas.microsoft.com/office/drawing/2014/main" id="{E80E7198-8826-C35B-45C4-3E94273AF432}"/>
              </a:ext>
            </a:extLst>
          </p:cNvPr>
          <p:cNvSpPr txBox="1">
            <a:spLocks noChangeArrowheads="1"/>
          </p:cNvSpPr>
          <p:nvPr/>
        </p:nvSpPr>
        <p:spPr bwMode="auto">
          <a:xfrm>
            <a:off x="3542910" y="1377719"/>
            <a:ext cx="2401832" cy="241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defRPr kumimoji="1">
                <a:solidFill>
                  <a:schemeClr val="tx1"/>
                </a:solidFill>
                <a:latin typeface="Gulim" pitchFamily="34" charset="-127"/>
                <a:ea typeface="Gulim" pitchFamily="34" charset="-127"/>
              </a:defRPr>
            </a:lvl1pPr>
            <a:lvl2pPr marL="742950" indent="-285750" latinLnBrk="1">
              <a:defRPr kumimoji="1">
                <a:solidFill>
                  <a:schemeClr val="tx1"/>
                </a:solidFill>
                <a:latin typeface="Gulim" pitchFamily="34" charset="-127"/>
                <a:ea typeface="Gulim" pitchFamily="34" charset="-127"/>
              </a:defRPr>
            </a:lvl2pPr>
            <a:lvl3pPr marL="1143000" indent="-228600" latinLnBrk="1">
              <a:defRPr kumimoji="1">
                <a:solidFill>
                  <a:schemeClr val="tx1"/>
                </a:solidFill>
                <a:latin typeface="Gulim" pitchFamily="34" charset="-127"/>
                <a:ea typeface="Gulim" pitchFamily="34" charset="-127"/>
              </a:defRPr>
            </a:lvl3pPr>
            <a:lvl4pPr marL="1600200" indent="-228600" latinLnBrk="1">
              <a:defRPr kumimoji="1">
                <a:solidFill>
                  <a:schemeClr val="tx1"/>
                </a:solidFill>
                <a:latin typeface="Gulim" pitchFamily="34" charset="-127"/>
                <a:ea typeface="Gulim" pitchFamily="34" charset="-127"/>
              </a:defRPr>
            </a:lvl4pPr>
            <a:lvl5pPr marL="2057400" indent="-228600" latinLnBrk="1">
              <a:defRPr kumimoji="1">
                <a:solidFill>
                  <a:schemeClr val="tx1"/>
                </a:solidFill>
                <a:latin typeface="Gulim" pitchFamily="34" charset="-127"/>
                <a:ea typeface="Gulim" pitchFamily="34" charset="-127"/>
              </a:defRPr>
            </a:lvl5pPr>
            <a:lvl6pPr marL="2514600" indent="-228600" fontAlgn="base" latinLnBrk="1">
              <a:spcBef>
                <a:spcPct val="0"/>
              </a:spcBef>
              <a:spcAft>
                <a:spcPct val="0"/>
              </a:spcAft>
              <a:defRPr kumimoji="1">
                <a:solidFill>
                  <a:schemeClr val="tx1"/>
                </a:solidFill>
                <a:latin typeface="Gulim" pitchFamily="34" charset="-127"/>
                <a:ea typeface="Gulim" pitchFamily="34" charset="-127"/>
              </a:defRPr>
            </a:lvl6pPr>
            <a:lvl7pPr marL="2971800" indent="-228600" fontAlgn="base" latinLnBrk="1">
              <a:spcBef>
                <a:spcPct val="0"/>
              </a:spcBef>
              <a:spcAft>
                <a:spcPct val="0"/>
              </a:spcAft>
              <a:defRPr kumimoji="1">
                <a:solidFill>
                  <a:schemeClr val="tx1"/>
                </a:solidFill>
                <a:latin typeface="Gulim" pitchFamily="34" charset="-127"/>
                <a:ea typeface="Gulim" pitchFamily="34" charset="-127"/>
              </a:defRPr>
            </a:lvl7pPr>
            <a:lvl8pPr marL="3429000" indent="-228600" fontAlgn="base" latinLnBrk="1">
              <a:spcBef>
                <a:spcPct val="0"/>
              </a:spcBef>
              <a:spcAft>
                <a:spcPct val="0"/>
              </a:spcAft>
              <a:defRPr kumimoji="1">
                <a:solidFill>
                  <a:schemeClr val="tx1"/>
                </a:solidFill>
                <a:latin typeface="Gulim" pitchFamily="34" charset="-127"/>
                <a:ea typeface="Gulim" pitchFamily="34" charset="-127"/>
              </a:defRPr>
            </a:lvl8pPr>
            <a:lvl9pPr marL="3886200" indent="-228600" fontAlgn="base" latinLnBrk="1">
              <a:spcBef>
                <a:spcPct val="0"/>
              </a:spcBef>
              <a:spcAft>
                <a:spcPct val="0"/>
              </a:spcAft>
              <a:defRPr kumimoji="1">
                <a:solidFill>
                  <a:schemeClr val="tx1"/>
                </a:solidFill>
                <a:latin typeface="Gulim" pitchFamily="34" charset="-127"/>
                <a:ea typeface="Gulim" pitchFamily="34" charset="-127"/>
              </a:defRPr>
            </a:lvl9pPr>
          </a:lstStyle>
          <a:p>
            <a:pPr indent="406400" algn="just">
              <a:lnSpc>
                <a:spcPts val="1300"/>
              </a:lnSpc>
            </a:pPr>
            <a:r>
              <a:rPr lang="zh-CN" altLang="zh-CN" sz="900" b="1" kern="100" dirty="0">
                <a:solidFill>
                  <a:schemeClr val="bg1"/>
                </a:solidFill>
                <a:latin typeface="Times New Roman" panose="02020603050405020304" pitchFamily="18" charset="0"/>
                <a:cs typeface="Times New Roman" panose="02020603050405020304" pitchFamily="18" charset="0"/>
              </a:rPr>
              <a:t>以东山乡、古木镇、追栗街镇、平坝镇、马塘镇、德厚镇、秉烈乡等为重点，在集镇主次干道、重要节点、空置土地统筹开展集镇绿化美化，建设小微绿化公园、公共绿地，开展庭院绿化、立体绿化，提升庭院绿化水平，加快推进乡村绿化美化，改善提升村容村貌，建成美丽宜居乡村。以建设凤凰山森林公园、西华公园、罗汉山森林公园为重点，加强自然保护地共建共享，实现自然保护地生态产品供给能力的显著提高。在红旗林场建设集科研、观赏、生产、销售一体的现代化苗圃，以保障文山市国土绿化，美丽乡村，绿色文山建设对稳定优质苗木的需求。</a:t>
            </a:r>
          </a:p>
        </p:txBody>
      </p:sp>
      <p:grpSp>
        <p:nvGrpSpPr>
          <p:cNvPr id="85" name="组合 84">
            <a:extLst>
              <a:ext uri="{FF2B5EF4-FFF2-40B4-BE49-F238E27FC236}">
                <a16:creationId xmlns:a16="http://schemas.microsoft.com/office/drawing/2014/main" id="{15FBF5A4-E826-5F4D-D9DF-1052D8B3EB42}"/>
              </a:ext>
            </a:extLst>
          </p:cNvPr>
          <p:cNvGrpSpPr/>
          <p:nvPr/>
        </p:nvGrpSpPr>
        <p:grpSpPr>
          <a:xfrm>
            <a:off x="2805225" y="739452"/>
            <a:ext cx="2340338" cy="5866738"/>
            <a:chOff x="2662423" y="191732"/>
            <a:chExt cx="2324651" cy="4123063"/>
          </a:xfrm>
        </p:grpSpPr>
        <p:sp>
          <p:nvSpPr>
            <p:cNvPr id="86" name="Line 54">
              <a:extLst>
                <a:ext uri="{FF2B5EF4-FFF2-40B4-BE49-F238E27FC236}">
                  <a16:creationId xmlns:a16="http://schemas.microsoft.com/office/drawing/2014/main" id="{59BBAB26-07A3-2638-9BD8-BE7A745F98C5}"/>
                </a:ext>
              </a:extLst>
            </p:cNvPr>
            <p:cNvSpPr>
              <a:spLocks noChangeShapeType="1"/>
            </p:cNvSpPr>
            <p:nvPr/>
          </p:nvSpPr>
          <p:spPr bwMode="auto">
            <a:xfrm flipH="1" flipV="1">
              <a:off x="4636832" y="484056"/>
              <a:ext cx="6492" cy="242946"/>
            </a:xfrm>
            <a:prstGeom prst="line">
              <a:avLst/>
            </a:prstGeom>
            <a:noFill/>
            <a:ln w="9525">
              <a:solidFill>
                <a:srgbClr val="005950"/>
              </a:solidFill>
              <a:prstDash val="dash"/>
              <a:round/>
              <a:headEnd/>
              <a:tailEnd type="oval" w="lg" len="lg"/>
            </a:ln>
            <a:extLst>
              <a:ext uri="{909E8E84-426E-40DD-AFC4-6F175D3DCCD1}">
                <a14:hiddenFill xmlns:a14="http://schemas.microsoft.com/office/drawing/2010/main">
                  <a:noFill/>
                </a14:hiddenFill>
              </a:ext>
            </a:extLst>
          </p:spPr>
          <p:txBody>
            <a:bodyPr/>
            <a:lstStyle/>
            <a:p>
              <a:endParaRPr lang="zh-CN" altLang="en-US" sz="1600" dirty="0"/>
            </a:p>
          </p:txBody>
        </p:sp>
        <p:grpSp>
          <p:nvGrpSpPr>
            <p:cNvPr id="87" name="Group 56">
              <a:extLst>
                <a:ext uri="{FF2B5EF4-FFF2-40B4-BE49-F238E27FC236}">
                  <a16:creationId xmlns:a16="http://schemas.microsoft.com/office/drawing/2014/main" id="{06F10C04-CC70-D7D4-E2DB-CE3F5EFA1CF5}"/>
                </a:ext>
              </a:extLst>
            </p:cNvPr>
            <p:cNvGrpSpPr>
              <a:grpSpLocks/>
            </p:cNvGrpSpPr>
            <p:nvPr/>
          </p:nvGrpSpPr>
          <p:grpSpPr bwMode="auto">
            <a:xfrm>
              <a:off x="2662423" y="191732"/>
              <a:ext cx="2245922" cy="4123063"/>
              <a:chOff x="238" y="1443"/>
              <a:chExt cx="1200" cy="2205"/>
            </a:xfrm>
          </p:grpSpPr>
          <p:sp>
            <p:nvSpPr>
              <p:cNvPr id="89" name="Oval 57">
                <a:extLst>
                  <a:ext uri="{FF2B5EF4-FFF2-40B4-BE49-F238E27FC236}">
                    <a16:creationId xmlns:a16="http://schemas.microsoft.com/office/drawing/2014/main" id="{94411D26-8C21-8D66-4AD7-270E155E6689}"/>
                  </a:ext>
                </a:extLst>
              </p:cNvPr>
              <p:cNvSpPr>
                <a:spLocks noChangeArrowheads="1"/>
              </p:cNvSpPr>
              <p:nvPr/>
            </p:nvSpPr>
            <p:spPr bwMode="auto">
              <a:xfrm>
                <a:off x="238" y="3051"/>
                <a:ext cx="826" cy="597"/>
              </a:xfrm>
              <a:prstGeom prst="ellipse">
                <a:avLst/>
              </a:prstGeom>
              <a:gradFill rotWithShape="1">
                <a:gsLst>
                  <a:gs pos="0">
                    <a:schemeClr val="tx1">
                      <a:alpha val="14999"/>
                    </a:schemeClr>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latinLnBrk="1"/>
                <a:endParaRPr lang="ko-KR" altLang="en-US" sz="1600"/>
              </a:p>
            </p:txBody>
          </p:sp>
          <p:sp>
            <p:nvSpPr>
              <p:cNvPr id="90" name="Oval 60">
                <a:extLst>
                  <a:ext uri="{FF2B5EF4-FFF2-40B4-BE49-F238E27FC236}">
                    <a16:creationId xmlns:a16="http://schemas.microsoft.com/office/drawing/2014/main" id="{BDDDD89C-05FF-75F4-1F2B-BE9533F3AD56}"/>
                  </a:ext>
                </a:extLst>
              </p:cNvPr>
              <p:cNvSpPr>
                <a:spLocks noChangeArrowheads="1"/>
              </p:cNvSpPr>
              <p:nvPr/>
            </p:nvSpPr>
            <p:spPr bwMode="auto">
              <a:xfrm>
                <a:off x="1157" y="1443"/>
                <a:ext cx="281" cy="180"/>
              </a:xfrm>
              <a:prstGeom prst="ellipse">
                <a:avLst/>
              </a:prstGeom>
              <a:gradFill rotWithShape="1">
                <a:gsLst>
                  <a:gs pos="0">
                    <a:srgbClr val="FFFFFF"/>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latinLnBrk="1"/>
                <a:endParaRPr lang="ko-KR" altLang="ko-KR" sz="1600"/>
              </a:p>
            </p:txBody>
          </p:sp>
        </p:grpSp>
        <p:sp>
          <p:nvSpPr>
            <p:cNvPr id="88" name="Text Box 65">
              <a:extLst>
                <a:ext uri="{FF2B5EF4-FFF2-40B4-BE49-F238E27FC236}">
                  <a16:creationId xmlns:a16="http://schemas.microsoft.com/office/drawing/2014/main" id="{FEDCDF2B-7189-1318-C309-7E0435C2E760}"/>
                </a:ext>
              </a:extLst>
            </p:cNvPr>
            <p:cNvSpPr txBox="1">
              <a:spLocks noChangeArrowheads="1"/>
            </p:cNvSpPr>
            <p:nvPr/>
          </p:nvSpPr>
          <p:spPr bwMode="auto">
            <a:xfrm>
              <a:off x="4303677" y="256485"/>
              <a:ext cx="683397" cy="21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kumimoji="1">
                  <a:solidFill>
                    <a:schemeClr val="tx1"/>
                  </a:solidFill>
                  <a:latin typeface="Gulim" pitchFamily="34" charset="-127"/>
                  <a:ea typeface="Gulim" pitchFamily="34" charset="-127"/>
                </a:defRPr>
              </a:lvl1pPr>
              <a:lvl2pPr marL="742950" indent="-285750" latinLnBrk="1">
                <a:defRPr kumimoji="1">
                  <a:solidFill>
                    <a:schemeClr val="tx1"/>
                  </a:solidFill>
                  <a:latin typeface="Gulim" pitchFamily="34" charset="-127"/>
                  <a:ea typeface="Gulim" pitchFamily="34" charset="-127"/>
                </a:defRPr>
              </a:lvl2pPr>
              <a:lvl3pPr marL="1143000" indent="-228600" latinLnBrk="1">
                <a:defRPr kumimoji="1">
                  <a:solidFill>
                    <a:schemeClr val="tx1"/>
                  </a:solidFill>
                  <a:latin typeface="Gulim" pitchFamily="34" charset="-127"/>
                  <a:ea typeface="Gulim" pitchFamily="34" charset="-127"/>
                </a:defRPr>
              </a:lvl3pPr>
              <a:lvl4pPr marL="1600200" indent="-228600" latinLnBrk="1">
                <a:defRPr kumimoji="1">
                  <a:solidFill>
                    <a:schemeClr val="tx1"/>
                  </a:solidFill>
                  <a:latin typeface="Gulim" pitchFamily="34" charset="-127"/>
                  <a:ea typeface="Gulim" pitchFamily="34" charset="-127"/>
                </a:defRPr>
              </a:lvl4pPr>
              <a:lvl5pPr marL="2057400" indent="-228600" latinLnBrk="1">
                <a:defRPr kumimoji="1">
                  <a:solidFill>
                    <a:schemeClr val="tx1"/>
                  </a:solidFill>
                  <a:latin typeface="Gulim" pitchFamily="34" charset="-127"/>
                  <a:ea typeface="Gulim" pitchFamily="34" charset="-127"/>
                </a:defRPr>
              </a:lvl5pPr>
              <a:lvl6pPr marL="2514600" indent="-228600" fontAlgn="base" latinLnBrk="1">
                <a:spcBef>
                  <a:spcPct val="0"/>
                </a:spcBef>
                <a:spcAft>
                  <a:spcPct val="0"/>
                </a:spcAft>
                <a:defRPr kumimoji="1">
                  <a:solidFill>
                    <a:schemeClr val="tx1"/>
                  </a:solidFill>
                  <a:latin typeface="Gulim" pitchFamily="34" charset="-127"/>
                  <a:ea typeface="Gulim" pitchFamily="34" charset="-127"/>
                </a:defRPr>
              </a:lvl6pPr>
              <a:lvl7pPr marL="2971800" indent="-228600" fontAlgn="base" latinLnBrk="1">
                <a:spcBef>
                  <a:spcPct val="0"/>
                </a:spcBef>
                <a:spcAft>
                  <a:spcPct val="0"/>
                </a:spcAft>
                <a:defRPr kumimoji="1">
                  <a:solidFill>
                    <a:schemeClr val="tx1"/>
                  </a:solidFill>
                  <a:latin typeface="Gulim" pitchFamily="34" charset="-127"/>
                  <a:ea typeface="Gulim" pitchFamily="34" charset="-127"/>
                </a:defRPr>
              </a:lvl7pPr>
              <a:lvl8pPr marL="3429000" indent="-228600" fontAlgn="base" latinLnBrk="1">
                <a:spcBef>
                  <a:spcPct val="0"/>
                </a:spcBef>
                <a:spcAft>
                  <a:spcPct val="0"/>
                </a:spcAft>
                <a:defRPr kumimoji="1">
                  <a:solidFill>
                    <a:schemeClr val="tx1"/>
                  </a:solidFill>
                  <a:latin typeface="Gulim" pitchFamily="34" charset="-127"/>
                  <a:ea typeface="Gulim" pitchFamily="34" charset="-127"/>
                </a:defRPr>
              </a:lvl8pPr>
              <a:lvl9pPr marL="3886200" indent="-228600" fontAlgn="base" latinLnBrk="1">
                <a:spcBef>
                  <a:spcPct val="0"/>
                </a:spcBef>
                <a:spcAft>
                  <a:spcPct val="0"/>
                </a:spcAft>
                <a:defRPr kumimoji="1">
                  <a:solidFill>
                    <a:schemeClr val="tx1"/>
                  </a:solidFill>
                  <a:latin typeface="Gulim" pitchFamily="34" charset="-127"/>
                  <a:ea typeface="Gulim" pitchFamily="34" charset="-127"/>
                </a:defRPr>
              </a:lvl9pPr>
            </a:lstStyle>
            <a:p>
              <a:pPr algn="ctr"/>
              <a:r>
                <a:rPr lang="zh-CN" altLang="en-US" sz="1200" b="1" dirty="0">
                  <a:solidFill>
                    <a:srgbClr val="007434"/>
                  </a:solidFill>
                  <a:latin typeface="Times New Roman" pitchFamily="18" charset="0"/>
                </a:rPr>
                <a:t>“</a:t>
              </a:r>
              <a:r>
                <a:rPr lang="zh-CN" altLang="en-US" sz="1400" b="1" dirty="0">
                  <a:solidFill>
                    <a:srgbClr val="007434"/>
                  </a:solidFill>
                  <a:latin typeface="Times New Roman" pitchFamily="18" charset="0"/>
                </a:rPr>
                <a:t>多点</a:t>
              </a:r>
              <a:r>
                <a:rPr lang="zh-CN" altLang="en-US" sz="1200" b="1" dirty="0">
                  <a:solidFill>
                    <a:srgbClr val="007434"/>
                  </a:solidFill>
                  <a:latin typeface="Times New Roman" pitchFamily="18" charset="0"/>
                </a:rPr>
                <a:t>”</a:t>
              </a:r>
              <a:endParaRPr lang="en-US" altLang="ko-KR" sz="1200" b="1" dirty="0">
                <a:solidFill>
                  <a:srgbClr val="007434"/>
                </a:solidFill>
                <a:latin typeface="Times New Roman" pitchFamily="18" charset="0"/>
              </a:endParaRPr>
            </a:p>
          </p:txBody>
        </p:sp>
      </p:grpSp>
      <p:sp>
        <p:nvSpPr>
          <p:cNvPr id="91" name="矩形: 圆角 90">
            <a:extLst>
              <a:ext uri="{FF2B5EF4-FFF2-40B4-BE49-F238E27FC236}">
                <a16:creationId xmlns:a16="http://schemas.microsoft.com/office/drawing/2014/main" id="{14BA9166-07F4-9392-5DD2-0DA73ADBC464}"/>
              </a:ext>
            </a:extLst>
          </p:cNvPr>
          <p:cNvSpPr/>
          <p:nvPr/>
        </p:nvSpPr>
        <p:spPr>
          <a:xfrm>
            <a:off x="1074586" y="3300377"/>
            <a:ext cx="1947214" cy="1717403"/>
          </a:xfrm>
          <a:prstGeom prst="roundRect">
            <a:avLst/>
          </a:prstGeom>
          <a:solidFill>
            <a:srgbClr val="007434"/>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grpSp>
        <p:nvGrpSpPr>
          <p:cNvPr id="92" name="组合 91">
            <a:extLst>
              <a:ext uri="{FF2B5EF4-FFF2-40B4-BE49-F238E27FC236}">
                <a16:creationId xmlns:a16="http://schemas.microsoft.com/office/drawing/2014/main" id="{B2B9D925-0E63-92D6-5310-8F46B71F981A}"/>
              </a:ext>
            </a:extLst>
          </p:cNvPr>
          <p:cNvGrpSpPr/>
          <p:nvPr/>
        </p:nvGrpSpPr>
        <p:grpSpPr>
          <a:xfrm>
            <a:off x="43820" y="3283410"/>
            <a:ext cx="2847428" cy="3141942"/>
            <a:chOff x="2237640" y="1170436"/>
            <a:chExt cx="2847428" cy="3141942"/>
          </a:xfrm>
        </p:grpSpPr>
        <p:sp>
          <p:nvSpPr>
            <p:cNvPr id="93" name="Line 54">
              <a:extLst>
                <a:ext uri="{FF2B5EF4-FFF2-40B4-BE49-F238E27FC236}">
                  <a16:creationId xmlns:a16="http://schemas.microsoft.com/office/drawing/2014/main" id="{B63C4E66-B6D5-A0AA-78FA-F50536285EF4}"/>
                </a:ext>
              </a:extLst>
            </p:cNvPr>
            <p:cNvSpPr>
              <a:spLocks noChangeShapeType="1"/>
            </p:cNvSpPr>
            <p:nvPr/>
          </p:nvSpPr>
          <p:spPr bwMode="auto">
            <a:xfrm flipH="1" flipV="1">
              <a:off x="3007506" y="2002124"/>
              <a:ext cx="298054" cy="4217"/>
            </a:xfrm>
            <a:prstGeom prst="line">
              <a:avLst/>
            </a:prstGeom>
            <a:noFill/>
            <a:ln w="9525">
              <a:solidFill>
                <a:srgbClr val="005950"/>
              </a:solidFill>
              <a:prstDash val="dash"/>
              <a:round/>
              <a:headEnd/>
              <a:tailEnd type="oval" w="lg" len="lg"/>
            </a:ln>
            <a:extLst>
              <a:ext uri="{909E8E84-426E-40DD-AFC4-6F175D3DCCD1}">
                <a14:hiddenFill xmlns:a14="http://schemas.microsoft.com/office/drawing/2010/main">
                  <a:noFill/>
                </a14:hiddenFill>
              </a:ext>
            </a:extLst>
          </p:spPr>
          <p:txBody>
            <a:bodyPr/>
            <a:lstStyle/>
            <a:p>
              <a:endParaRPr lang="zh-CN" altLang="en-US" sz="1600" dirty="0"/>
            </a:p>
          </p:txBody>
        </p:sp>
        <p:grpSp>
          <p:nvGrpSpPr>
            <p:cNvPr id="94" name="Group 55">
              <a:extLst>
                <a:ext uri="{FF2B5EF4-FFF2-40B4-BE49-F238E27FC236}">
                  <a16:creationId xmlns:a16="http://schemas.microsoft.com/office/drawing/2014/main" id="{DA6C5689-D624-2E20-0B40-653517D27F7C}"/>
                </a:ext>
              </a:extLst>
            </p:cNvPr>
            <p:cNvGrpSpPr>
              <a:grpSpLocks/>
            </p:cNvGrpSpPr>
            <p:nvPr/>
          </p:nvGrpSpPr>
          <p:grpSpPr bwMode="auto">
            <a:xfrm>
              <a:off x="2377122" y="1170436"/>
              <a:ext cx="2707946" cy="3141942"/>
              <a:chOff x="1686" y="1050"/>
              <a:chExt cx="2240" cy="2599"/>
            </a:xfrm>
          </p:grpSpPr>
          <p:grpSp>
            <p:nvGrpSpPr>
              <p:cNvPr id="96" name="Group 56">
                <a:extLst>
                  <a:ext uri="{FF2B5EF4-FFF2-40B4-BE49-F238E27FC236}">
                    <a16:creationId xmlns:a16="http://schemas.microsoft.com/office/drawing/2014/main" id="{65E09DE8-4D4B-AF45-7490-9A45191B604D}"/>
                  </a:ext>
                </a:extLst>
              </p:cNvPr>
              <p:cNvGrpSpPr>
                <a:grpSpLocks/>
              </p:cNvGrpSpPr>
              <p:nvPr/>
            </p:nvGrpSpPr>
            <p:grpSpPr bwMode="auto">
              <a:xfrm>
                <a:off x="1686" y="1481"/>
                <a:ext cx="1513" cy="2168"/>
                <a:chOff x="86" y="2246"/>
                <a:chExt cx="978" cy="1402"/>
              </a:xfrm>
            </p:grpSpPr>
            <p:sp>
              <p:nvSpPr>
                <p:cNvPr id="98" name="Oval 57">
                  <a:extLst>
                    <a:ext uri="{FF2B5EF4-FFF2-40B4-BE49-F238E27FC236}">
                      <a16:creationId xmlns:a16="http://schemas.microsoft.com/office/drawing/2014/main" id="{89D77E7D-FC7D-8690-CB7D-7DEF616B2B62}"/>
                    </a:ext>
                  </a:extLst>
                </p:cNvPr>
                <p:cNvSpPr>
                  <a:spLocks noChangeArrowheads="1"/>
                </p:cNvSpPr>
                <p:nvPr/>
              </p:nvSpPr>
              <p:spPr bwMode="auto">
                <a:xfrm>
                  <a:off x="238" y="3051"/>
                  <a:ext cx="826" cy="597"/>
                </a:xfrm>
                <a:prstGeom prst="ellipse">
                  <a:avLst/>
                </a:prstGeom>
                <a:gradFill rotWithShape="1">
                  <a:gsLst>
                    <a:gs pos="0">
                      <a:schemeClr val="tx1">
                        <a:alpha val="14999"/>
                      </a:schemeClr>
                    </a:gs>
                    <a:gs pos="100000">
                      <a:schemeClr val="tx1">
                        <a:gamma/>
                        <a:tint val="57647"/>
                        <a:invGamma/>
                        <a:alpha val="0"/>
                      </a:schemeClr>
                    </a:gs>
                  </a:gsLst>
                  <a:path path="shape">
                    <a:fillToRect l="50000" t="50000" r="50000" b="50000"/>
                  </a:path>
                </a:gradFill>
                <a:ln w="9525" algn="ctr">
                  <a:noFill/>
                  <a:round/>
                  <a:headEnd/>
                  <a:tailEnd/>
                </a:ln>
                <a:effectLst/>
              </p:spPr>
              <p:txBody>
                <a:bodyPr wrap="none" anchor="ctr"/>
                <a:lstStyle/>
                <a:p>
                  <a:pPr latinLnBrk="1"/>
                  <a:endParaRPr lang="ko-KR" altLang="en-US" sz="1600"/>
                </a:p>
              </p:txBody>
            </p:sp>
            <p:sp>
              <p:nvSpPr>
                <p:cNvPr id="99" name="Oval 60">
                  <a:extLst>
                    <a:ext uri="{FF2B5EF4-FFF2-40B4-BE49-F238E27FC236}">
                      <a16:creationId xmlns:a16="http://schemas.microsoft.com/office/drawing/2014/main" id="{F3E20DFC-1A57-E2B7-E32B-3F228B37FDED}"/>
                    </a:ext>
                  </a:extLst>
                </p:cNvPr>
                <p:cNvSpPr>
                  <a:spLocks noChangeArrowheads="1"/>
                </p:cNvSpPr>
                <p:nvPr/>
              </p:nvSpPr>
              <p:spPr bwMode="auto">
                <a:xfrm>
                  <a:off x="86" y="2246"/>
                  <a:ext cx="297" cy="260"/>
                </a:xfrm>
                <a:prstGeom prst="ellipse">
                  <a:avLst/>
                </a:prstGeom>
                <a:gradFill rotWithShape="1">
                  <a:gsLst>
                    <a:gs pos="0">
                      <a:srgbClr val="FFFFFF"/>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latinLnBrk="1"/>
                  <a:endParaRPr lang="ko-KR" altLang="ko-KR" sz="1600"/>
                </a:p>
              </p:txBody>
            </p:sp>
          </p:grpSp>
          <p:sp>
            <p:nvSpPr>
              <p:cNvPr id="97" name="Text Box 64">
                <a:extLst>
                  <a:ext uri="{FF2B5EF4-FFF2-40B4-BE49-F238E27FC236}">
                    <a16:creationId xmlns:a16="http://schemas.microsoft.com/office/drawing/2014/main" id="{AFC5F841-21EB-9F2B-8DF5-C3D160AE358E}"/>
                  </a:ext>
                </a:extLst>
              </p:cNvPr>
              <p:cNvSpPr txBox="1">
                <a:spLocks noChangeArrowheads="1"/>
              </p:cNvSpPr>
              <p:nvPr/>
            </p:nvSpPr>
            <p:spPr bwMode="auto">
              <a:xfrm>
                <a:off x="2468" y="1050"/>
                <a:ext cx="1458" cy="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defRPr kumimoji="1">
                    <a:solidFill>
                      <a:schemeClr val="tx1"/>
                    </a:solidFill>
                    <a:latin typeface="Gulim" pitchFamily="34" charset="-127"/>
                    <a:ea typeface="Gulim" pitchFamily="34" charset="-127"/>
                  </a:defRPr>
                </a:lvl1pPr>
                <a:lvl2pPr marL="742950" indent="-285750" latinLnBrk="1">
                  <a:defRPr kumimoji="1">
                    <a:solidFill>
                      <a:schemeClr val="tx1"/>
                    </a:solidFill>
                    <a:latin typeface="Gulim" pitchFamily="34" charset="-127"/>
                    <a:ea typeface="Gulim" pitchFamily="34" charset="-127"/>
                  </a:defRPr>
                </a:lvl2pPr>
                <a:lvl3pPr marL="1143000" indent="-228600" latinLnBrk="1">
                  <a:defRPr kumimoji="1">
                    <a:solidFill>
                      <a:schemeClr val="tx1"/>
                    </a:solidFill>
                    <a:latin typeface="Gulim" pitchFamily="34" charset="-127"/>
                    <a:ea typeface="Gulim" pitchFamily="34" charset="-127"/>
                  </a:defRPr>
                </a:lvl3pPr>
                <a:lvl4pPr marL="1600200" indent="-228600" latinLnBrk="1">
                  <a:defRPr kumimoji="1">
                    <a:solidFill>
                      <a:schemeClr val="tx1"/>
                    </a:solidFill>
                    <a:latin typeface="Gulim" pitchFamily="34" charset="-127"/>
                    <a:ea typeface="Gulim" pitchFamily="34" charset="-127"/>
                  </a:defRPr>
                </a:lvl4pPr>
                <a:lvl5pPr marL="2057400" indent="-228600" latinLnBrk="1">
                  <a:defRPr kumimoji="1">
                    <a:solidFill>
                      <a:schemeClr val="tx1"/>
                    </a:solidFill>
                    <a:latin typeface="Gulim" pitchFamily="34" charset="-127"/>
                    <a:ea typeface="Gulim" pitchFamily="34" charset="-127"/>
                  </a:defRPr>
                </a:lvl5pPr>
                <a:lvl6pPr marL="2514600" indent="-228600" fontAlgn="base" latinLnBrk="1">
                  <a:spcBef>
                    <a:spcPct val="0"/>
                  </a:spcBef>
                  <a:spcAft>
                    <a:spcPct val="0"/>
                  </a:spcAft>
                  <a:defRPr kumimoji="1">
                    <a:solidFill>
                      <a:schemeClr val="tx1"/>
                    </a:solidFill>
                    <a:latin typeface="Gulim" pitchFamily="34" charset="-127"/>
                    <a:ea typeface="Gulim" pitchFamily="34" charset="-127"/>
                  </a:defRPr>
                </a:lvl6pPr>
                <a:lvl7pPr marL="2971800" indent="-228600" fontAlgn="base" latinLnBrk="1">
                  <a:spcBef>
                    <a:spcPct val="0"/>
                  </a:spcBef>
                  <a:spcAft>
                    <a:spcPct val="0"/>
                  </a:spcAft>
                  <a:defRPr kumimoji="1">
                    <a:solidFill>
                      <a:schemeClr val="tx1"/>
                    </a:solidFill>
                    <a:latin typeface="Gulim" pitchFamily="34" charset="-127"/>
                    <a:ea typeface="Gulim" pitchFamily="34" charset="-127"/>
                  </a:defRPr>
                </a:lvl7pPr>
                <a:lvl8pPr marL="3429000" indent="-228600" fontAlgn="base" latinLnBrk="1">
                  <a:spcBef>
                    <a:spcPct val="0"/>
                  </a:spcBef>
                  <a:spcAft>
                    <a:spcPct val="0"/>
                  </a:spcAft>
                  <a:defRPr kumimoji="1">
                    <a:solidFill>
                      <a:schemeClr val="tx1"/>
                    </a:solidFill>
                    <a:latin typeface="Gulim" pitchFamily="34" charset="-127"/>
                    <a:ea typeface="Gulim" pitchFamily="34" charset="-127"/>
                  </a:defRPr>
                </a:lvl8pPr>
                <a:lvl9pPr marL="3886200" indent="-228600" fontAlgn="base" latinLnBrk="1">
                  <a:spcBef>
                    <a:spcPct val="0"/>
                  </a:spcBef>
                  <a:spcAft>
                    <a:spcPct val="0"/>
                  </a:spcAft>
                  <a:defRPr kumimoji="1">
                    <a:solidFill>
                      <a:schemeClr val="tx1"/>
                    </a:solidFill>
                    <a:latin typeface="Gulim" pitchFamily="34" charset="-127"/>
                    <a:ea typeface="Gulim" pitchFamily="34" charset="-127"/>
                  </a:defRPr>
                </a:lvl9pPr>
              </a:lstStyle>
              <a:p>
                <a:pPr indent="406400" algn="just">
                  <a:lnSpc>
                    <a:spcPct val="150000"/>
                  </a:lnSpc>
                </a:pPr>
                <a:r>
                  <a:rPr lang="zh-CN" altLang="zh-CN" sz="900" b="1" kern="100" dirty="0">
                    <a:solidFill>
                      <a:schemeClr val="bg1"/>
                    </a:solidFill>
                    <a:latin typeface="Times New Roman" panose="02020603050405020304" pitchFamily="18" charset="0"/>
                    <a:cs typeface="Times New Roman" panose="02020603050405020304" pitchFamily="18" charset="0"/>
                  </a:rPr>
                  <a:t>以盘龙河、舍舍河河道沿岸，德厚水库汇水面山区为重点的沿河绿化廊道，以平文、文砚高速、文天线、文都线等主要交通线路为重点的沿路绿化廊道，打造沿线多彩、多层次、季相变化分明的森林景观长廊。</a:t>
                </a:r>
              </a:p>
            </p:txBody>
          </p:sp>
        </p:grpSp>
        <p:sp>
          <p:nvSpPr>
            <p:cNvPr id="95" name="Text Box 65">
              <a:extLst>
                <a:ext uri="{FF2B5EF4-FFF2-40B4-BE49-F238E27FC236}">
                  <a16:creationId xmlns:a16="http://schemas.microsoft.com/office/drawing/2014/main" id="{B94EFDF7-C57D-501A-DFF9-875598DA573C}"/>
                </a:ext>
              </a:extLst>
            </p:cNvPr>
            <p:cNvSpPr txBox="1">
              <a:spLocks noChangeArrowheads="1"/>
            </p:cNvSpPr>
            <p:nvPr/>
          </p:nvSpPr>
          <p:spPr bwMode="auto">
            <a:xfrm>
              <a:off x="2237640" y="1803269"/>
              <a:ext cx="8643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kumimoji="1">
                  <a:solidFill>
                    <a:schemeClr val="tx1"/>
                  </a:solidFill>
                  <a:latin typeface="Gulim" pitchFamily="34" charset="-127"/>
                  <a:ea typeface="Gulim" pitchFamily="34" charset="-127"/>
                </a:defRPr>
              </a:lvl1pPr>
              <a:lvl2pPr marL="742950" indent="-285750" latinLnBrk="1">
                <a:defRPr kumimoji="1">
                  <a:solidFill>
                    <a:schemeClr val="tx1"/>
                  </a:solidFill>
                  <a:latin typeface="Gulim" pitchFamily="34" charset="-127"/>
                  <a:ea typeface="Gulim" pitchFamily="34" charset="-127"/>
                </a:defRPr>
              </a:lvl2pPr>
              <a:lvl3pPr marL="1143000" indent="-228600" latinLnBrk="1">
                <a:defRPr kumimoji="1">
                  <a:solidFill>
                    <a:schemeClr val="tx1"/>
                  </a:solidFill>
                  <a:latin typeface="Gulim" pitchFamily="34" charset="-127"/>
                  <a:ea typeface="Gulim" pitchFamily="34" charset="-127"/>
                </a:defRPr>
              </a:lvl3pPr>
              <a:lvl4pPr marL="1600200" indent="-228600" latinLnBrk="1">
                <a:defRPr kumimoji="1">
                  <a:solidFill>
                    <a:schemeClr val="tx1"/>
                  </a:solidFill>
                  <a:latin typeface="Gulim" pitchFamily="34" charset="-127"/>
                  <a:ea typeface="Gulim" pitchFamily="34" charset="-127"/>
                </a:defRPr>
              </a:lvl4pPr>
              <a:lvl5pPr marL="2057400" indent="-228600" latinLnBrk="1">
                <a:defRPr kumimoji="1">
                  <a:solidFill>
                    <a:schemeClr val="tx1"/>
                  </a:solidFill>
                  <a:latin typeface="Gulim" pitchFamily="34" charset="-127"/>
                  <a:ea typeface="Gulim" pitchFamily="34" charset="-127"/>
                </a:defRPr>
              </a:lvl5pPr>
              <a:lvl6pPr marL="2514600" indent="-228600" fontAlgn="base" latinLnBrk="1">
                <a:spcBef>
                  <a:spcPct val="0"/>
                </a:spcBef>
                <a:spcAft>
                  <a:spcPct val="0"/>
                </a:spcAft>
                <a:defRPr kumimoji="1">
                  <a:solidFill>
                    <a:schemeClr val="tx1"/>
                  </a:solidFill>
                  <a:latin typeface="Gulim" pitchFamily="34" charset="-127"/>
                  <a:ea typeface="Gulim" pitchFamily="34" charset="-127"/>
                </a:defRPr>
              </a:lvl6pPr>
              <a:lvl7pPr marL="2971800" indent="-228600" fontAlgn="base" latinLnBrk="1">
                <a:spcBef>
                  <a:spcPct val="0"/>
                </a:spcBef>
                <a:spcAft>
                  <a:spcPct val="0"/>
                </a:spcAft>
                <a:defRPr kumimoji="1">
                  <a:solidFill>
                    <a:schemeClr val="tx1"/>
                  </a:solidFill>
                  <a:latin typeface="Gulim" pitchFamily="34" charset="-127"/>
                  <a:ea typeface="Gulim" pitchFamily="34" charset="-127"/>
                </a:defRPr>
              </a:lvl7pPr>
              <a:lvl8pPr marL="3429000" indent="-228600" fontAlgn="base" latinLnBrk="1">
                <a:spcBef>
                  <a:spcPct val="0"/>
                </a:spcBef>
                <a:spcAft>
                  <a:spcPct val="0"/>
                </a:spcAft>
                <a:defRPr kumimoji="1">
                  <a:solidFill>
                    <a:schemeClr val="tx1"/>
                  </a:solidFill>
                  <a:latin typeface="Gulim" pitchFamily="34" charset="-127"/>
                  <a:ea typeface="Gulim" pitchFamily="34" charset="-127"/>
                </a:defRPr>
              </a:lvl8pPr>
              <a:lvl9pPr marL="3886200" indent="-228600" fontAlgn="base" latinLnBrk="1">
                <a:spcBef>
                  <a:spcPct val="0"/>
                </a:spcBef>
                <a:spcAft>
                  <a:spcPct val="0"/>
                </a:spcAft>
                <a:defRPr kumimoji="1">
                  <a:solidFill>
                    <a:schemeClr val="tx1"/>
                  </a:solidFill>
                  <a:latin typeface="Gulim" pitchFamily="34" charset="-127"/>
                  <a:ea typeface="Gulim" pitchFamily="34" charset="-127"/>
                </a:defRPr>
              </a:lvl9pPr>
            </a:lstStyle>
            <a:p>
              <a:pPr algn="ctr"/>
              <a:r>
                <a:rPr lang="zh-CN" altLang="en-US" sz="1200" b="1" dirty="0">
                  <a:solidFill>
                    <a:srgbClr val="007434"/>
                  </a:solidFill>
                  <a:latin typeface="Times New Roman" pitchFamily="18" charset="0"/>
                </a:rPr>
                <a:t>“</a:t>
              </a:r>
              <a:r>
                <a:rPr lang="zh-CN" altLang="en-US" sz="1400" b="1" dirty="0">
                  <a:solidFill>
                    <a:srgbClr val="007434"/>
                  </a:solidFill>
                  <a:latin typeface="Times New Roman" pitchFamily="18" charset="0"/>
                </a:rPr>
                <a:t>多廊道</a:t>
              </a:r>
              <a:r>
                <a:rPr lang="zh-CN" altLang="en-US" sz="1200" b="1" dirty="0">
                  <a:solidFill>
                    <a:srgbClr val="007434"/>
                  </a:solidFill>
                  <a:latin typeface="Times New Roman" pitchFamily="18" charset="0"/>
                </a:rPr>
                <a:t>”</a:t>
              </a:r>
              <a:endParaRPr lang="en-US" altLang="ko-KR" sz="1200" b="1" dirty="0">
                <a:solidFill>
                  <a:srgbClr val="007434"/>
                </a:solidFill>
                <a:latin typeface="Times New Roman" pitchFamily="18" charset="0"/>
              </a:endParaRPr>
            </a:p>
          </p:txBody>
        </p:sp>
      </p:grpSp>
    </p:spTree>
    <p:extLst>
      <p:ext uri="{BB962C8B-B14F-4D97-AF65-F5344CB8AC3E}">
        <p14:creationId xmlns:p14="http://schemas.microsoft.com/office/powerpoint/2010/main" val="33562911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Scale>
                                      <p:cBhvr>
                                        <p:cTn id="12"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500" decel="50000" fill="hold">
                                          <p:stCondLst>
                                            <p:cond delay="0"/>
                                          </p:stCondLst>
                                        </p:cTn>
                                        <p:tgtEl>
                                          <p:spTgt spid="6"/>
                                        </p:tgtEl>
                                        <p:attrNameLst>
                                          <p:attrName>ppt_x</p:attrName>
                                          <p:attrName>ppt_y</p:attrName>
                                        </p:attrNameLst>
                                      </p:cBhvr>
                                    </p:animMotion>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75"/>
                                        </p:tgtEl>
                                        <p:attrNameLst>
                                          <p:attrName>style.visibility</p:attrName>
                                        </p:attrNameLst>
                                      </p:cBhvr>
                                      <p:to>
                                        <p:strVal val="visible"/>
                                      </p:to>
                                    </p:set>
                                    <p:animScale>
                                      <p:cBhvr>
                                        <p:cTn id="19" dur="500" decel="50000" fill="hold">
                                          <p:stCondLst>
                                            <p:cond delay="0"/>
                                          </p:stCondLst>
                                        </p:cTn>
                                        <p:tgtEl>
                                          <p:spTgt spid="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500" decel="50000" fill="hold">
                                          <p:stCondLst>
                                            <p:cond delay="0"/>
                                          </p:stCondLst>
                                        </p:cTn>
                                        <p:tgtEl>
                                          <p:spTgt spid="75"/>
                                        </p:tgtEl>
                                        <p:attrNameLst>
                                          <p:attrName>ppt_x</p:attrName>
                                          <p:attrName>ppt_y</p:attrName>
                                        </p:attrNameLst>
                                      </p:cBhvr>
                                    </p:animMotion>
                                    <p:animEffect transition="in" filter="fade">
                                      <p:cBhvr>
                                        <p:cTn id="21" dur="500"/>
                                        <p:tgtEl>
                                          <p:spTgt spid="75"/>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Scale>
                                      <p:cBhvr>
                                        <p:cTn id="24" dur="5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500" decel="50000" fill="hold">
                                          <p:stCondLst>
                                            <p:cond delay="0"/>
                                          </p:stCondLst>
                                        </p:cTn>
                                        <p:tgtEl>
                                          <p:spTgt spid="73"/>
                                        </p:tgtEl>
                                        <p:attrNameLst>
                                          <p:attrName>ppt_x</p:attrName>
                                          <p:attrName>ppt_y</p:attrName>
                                        </p:attrNameLst>
                                      </p:cBhvr>
                                    </p:animMotion>
                                    <p:animEffect transition="in" filter="fade">
                                      <p:cBhvr>
                                        <p:cTn id="26" dur="500"/>
                                        <p:tgtEl>
                                          <p:spTgt spid="73"/>
                                        </p:tgtEl>
                                      </p:cBhvr>
                                    </p:animEffect>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grpId="0" nodeType="clickEffect">
                                  <p:stCondLst>
                                    <p:cond delay="0"/>
                                  </p:stCondLst>
                                  <p:childTnLst>
                                    <p:set>
                                      <p:cBhvr>
                                        <p:cTn id="30" dur="1" fill="hold">
                                          <p:stCondLst>
                                            <p:cond delay="0"/>
                                          </p:stCondLst>
                                        </p:cTn>
                                        <p:tgtEl>
                                          <p:spTgt spid="84"/>
                                        </p:tgtEl>
                                        <p:attrNameLst>
                                          <p:attrName>style.visibility</p:attrName>
                                        </p:attrNameLst>
                                      </p:cBhvr>
                                      <p:to>
                                        <p:strVal val="visible"/>
                                      </p:to>
                                    </p:set>
                                    <p:animScale>
                                      <p:cBhvr>
                                        <p:cTn id="31" dur="500" decel="50000" fill="hold">
                                          <p:stCondLst>
                                            <p:cond delay="0"/>
                                          </p:stCondLst>
                                        </p:cTn>
                                        <p:tgtEl>
                                          <p:spTgt spid="8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84"/>
                                        </p:tgtEl>
                                        <p:attrNameLst>
                                          <p:attrName>ppt_x</p:attrName>
                                          <p:attrName>ppt_y</p:attrName>
                                        </p:attrNameLst>
                                      </p:cBhvr>
                                    </p:animMotion>
                                    <p:animEffect transition="in" filter="fade">
                                      <p:cBhvr>
                                        <p:cTn id="33" dur="500"/>
                                        <p:tgtEl>
                                          <p:spTgt spid="84"/>
                                        </p:tgtEl>
                                      </p:cBhvr>
                                    </p:animEffect>
                                  </p:childTnLst>
                                </p:cTn>
                              </p:par>
                              <p:par>
                                <p:cTn id="34" presetID="52" presetClass="entr" presetSubtype="0" fill="hold" nodeType="withEffect">
                                  <p:stCondLst>
                                    <p:cond delay="0"/>
                                  </p:stCondLst>
                                  <p:childTnLst>
                                    <p:set>
                                      <p:cBhvr>
                                        <p:cTn id="35" dur="1" fill="hold">
                                          <p:stCondLst>
                                            <p:cond delay="0"/>
                                          </p:stCondLst>
                                        </p:cTn>
                                        <p:tgtEl>
                                          <p:spTgt spid="85"/>
                                        </p:tgtEl>
                                        <p:attrNameLst>
                                          <p:attrName>style.visibility</p:attrName>
                                        </p:attrNameLst>
                                      </p:cBhvr>
                                      <p:to>
                                        <p:strVal val="visible"/>
                                      </p:to>
                                    </p:set>
                                    <p:animScale>
                                      <p:cBhvr>
                                        <p:cTn id="36" dur="5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500" decel="50000" fill="hold">
                                          <p:stCondLst>
                                            <p:cond delay="0"/>
                                          </p:stCondLst>
                                        </p:cTn>
                                        <p:tgtEl>
                                          <p:spTgt spid="85"/>
                                        </p:tgtEl>
                                        <p:attrNameLst>
                                          <p:attrName>ppt_x</p:attrName>
                                          <p:attrName>ppt_y</p:attrName>
                                        </p:attrNameLst>
                                      </p:cBhvr>
                                    </p:animMotion>
                                    <p:animEffect transition="in" filter="fade">
                                      <p:cBhvr>
                                        <p:cTn id="38" dur="500"/>
                                        <p:tgtEl>
                                          <p:spTgt spid="85"/>
                                        </p:tgtEl>
                                      </p:cBhvr>
                                    </p:animEffect>
                                  </p:childTnLst>
                                </p:cTn>
                              </p:par>
                            </p:childTnLst>
                          </p:cTn>
                        </p:par>
                        <p:par>
                          <p:cTn id="39" fill="hold">
                            <p:stCondLst>
                              <p:cond delay="500"/>
                            </p:stCondLst>
                            <p:childTnLst>
                              <p:par>
                                <p:cTn id="40" presetID="52" presetClass="entr" presetSubtype="0" fill="hold" nodeType="afterEffect">
                                  <p:stCondLst>
                                    <p:cond delay="0"/>
                                  </p:stCondLst>
                                  <p:childTnLst>
                                    <p:set>
                                      <p:cBhvr>
                                        <p:cTn id="41" dur="1" fill="hold">
                                          <p:stCondLst>
                                            <p:cond delay="0"/>
                                          </p:stCondLst>
                                        </p:cTn>
                                        <p:tgtEl>
                                          <p:spTgt spid="92"/>
                                        </p:tgtEl>
                                        <p:attrNameLst>
                                          <p:attrName>style.visibility</p:attrName>
                                        </p:attrNameLst>
                                      </p:cBhvr>
                                      <p:to>
                                        <p:strVal val="visible"/>
                                      </p:to>
                                    </p:set>
                                    <p:animScale>
                                      <p:cBhvr>
                                        <p:cTn id="42" dur="500" decel="50000" fill="hold">
                                          <p:stCondLst>
                                            <p:cond delay="0"/>
                                          </p:stCondLst>
                                        </p:cTn>
                                        <p:tgtEl>
                                          <p:spTgt spid="9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500" decel="50000" fill="hold">
                                          <p:stCondLst>
                                            <p:cond delay="0"/>
                                          </p:stCondLst>
                                        </p:cTn>
                                        <p:tgtEl>
                                          <p:spTgt spid="92"/>
                                        </p:tgtEl>
                                        <p:attrNameLst>
                                          <p:attrName>ppt_x</p:attrName>
                                          <p:attrName>ppt_y</p:attrName>
                                        </p:attrNameLst>
                                      </p:cBhvr>
                                    </p:animMotion>
                                    <p:animEffect transition="in" filter="fade">
                                      <p:cBhvr>
                                        <p:cTn id="4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8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323528" y="1467487"/>
            <a:ext cx="3748791" cy="540543"/>
            <a:chOff x="0" y="-1"/>
            <a:chExt cx="2040938" cy="424155"/>
          </a:xfrm>
        </p:grpSpPr>
        <p:sp>
          <p:nvSpPr>
            <p:cNvPr id="3" name="矩形 32"/>
            <p:cNvSpPr>
              <a:spLocks noChangeArrowheads="1"/>
            </p:cNvSpPr>
            <p:nvPr/>
          </p:nvSpPr>
          <p:spPr bwMode="auto">
            <a:xfrm>
              <a:off x="0" y="-1"/>
              <a:ext cx="384065" cy="424155"/>
            </a:xfrm>
            <a:prstGeom prst="rect">
              <a:avLst/>
            </a:prstGeom>
            <a:solidFill>
              <a:srgbClr val="C00000"/>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pPr algn="ctr"/>
              <a:r>
                <a:rPr lang="en-US" altLang="zh-CN" sz="3200" dirty="0">
                  <a:solidFill>
                    <a:srgbClr val="FFFFFF"/>
                  </a:solidFill>
                  <a:latin typeface="Impact" pitchFamily="34" charset="0"/>
                  <a:ea typeface="微软雅黑" pitchFamily="34" charset="-122"/>
                  <a:sym typeface="Impact" pitchFamily="34" charset="0"/>
                </a:rPr>
                <a:t>5</a:t>
              </a:r>
              <a:endParaRPr lang="zh-CN" altLang="en-US" sz="3200" dirty="0">
                <a:solidFill>
                  <a:srgbClr val="FFFFFF"/>
                </a:solidFill>
                <a:latin typeface="Impact" pitchFamily="34" charset="0"/>
                <a:ea typeface="微软雅黑" pitchFamily="34" charset="-122"/>
                <a:sym typeface="Impact" pitchFamily="34" charset="0"/>
              </a:endParaRPr>
            </a:p>
          </p:txBody>
        </p:sp>
        <p:sp>
          <p:nvSpPr>
            <p:cNvPr id="4" name="矩形 33"/>
            <p:cNvSpPr>
              <a:spLocks noChangeArrowheads="1"/>
            </p:cNvSpPr>
            <p:nvPr/>
          </p:nvSpPr>
          <p:spPr bwMode="auto">
            <a:xfrm>
              <a:off x="384065" y="-1"/>
              <a:ext cx="1656873" cy="424155"/>
            </a:xfrm>
            <a:prstGeom prst="rect">
              <a:avLst/>
            </a:prstGeom>
            <a:solidFill>
              <a:srgbClr val="007434"/>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pPr indent="406400">
                <a:lnSpc>
                  <a:spcPct val="120000"/>
                </a:lnSpc>
              </a:pPr>
              <a:r>
                <a:rPr lang="zh-CN" altLang="en-US" b="1" dirty="0">
                  <a:solidFill>
                    <a:srgbClr val="FFFFFF"/>
                  </a:solidFill>
                  <a:latin typeface="微软雅黑" pitchFamily="34" charset="-122"/>
                  <a:ea typeface="微软雅黑" pitchFamily="34" charset="-122"/>
                </a:rPr>
                <a:t>实施七大任务</a:t>
              </a:r>
              <a:endParaRPr lang="zh-CN" altLang="zh-CN" b="1" dirty="0">
                <a:solidFill>
                  <a:srgbClr val="FFFFFF"/>
                </a:solidFill>
                <a:latin typeface="微软雅黑" pitchFamily="34" charset="-122"/>
                <a:ea typeface="微软雅黑" pitchFamily="34" charset="-122"/>
              </a:endParaRPr>
            </a:p>
          </p:txBody>
        </p:sp>
      </p:grpSp>
      <p:sp>
        <p:nvSpPr>
          <p:cNvPr id="30" name="矩形 29">
            <a:extLst>
              <a:ext uri="{FF2B5EF4-FFF2-40B4-BE49-F238E27FC236}">
                <a16:creationId xmlns:a16="http://schemas.microsoft.com/office/drawing/2014/main" id="{9EDDE4B2-000B-29F7-881D-47B6535A65A2}"/>
              </a:ext>
            </a:extLst>
          </p:cNvPr>
          <p:cNvSpPr/>
          <p:nvPr/>
        </p:nvSpPr>
        <p:spPr>
          <a:xfrm>
            <a:off x="27316" y="708570"/>
            <a:ext cx="4256652" cy="461665"/>
          </a:xfrm>
          <a:prstGeom prst="rect">
            <a:avLst/>
          </a:prstGeom>
        </p:spPr>
        <p:txBody>
          <a:bodyPr wrap="square">
            <a:spAutoFit/>
          </a:bodyPr>
          <a:lstStyle/>
          <a:p>
            <a:pPr marL="0" marR="0" lvl="0" indent="0" defTabSz="914400" eaLnBrk="1" fontAlgn="auto" latinLnBrk="0" hangingPunct="1">
              <a:spcBef>
                <a:spcPts val="0"/>
              </a:spcBef>
              <a:spcAft>
                <a:spcPts val="0"/>
              </a:spcAft>
              <a:buClrTx/>
              <a:buSzTx/>
              <a:buFontTx/>
              <a:buNone/>
              <a:tabLst/>
              <a:defRPr/>
            </a:pPr>
            <a:r>
              <a:rPr kumimoji="0" lang="zh-CN" altLang="en-US" sz="2400" b="1" i="0" u="none" strike="noStrike" kern="0" cap="none" spc="0" normalizeH="0" baseline="0" noProof="0" dirty="0">
                <a:ln>
                  <a:noFill/>
                </a:ln>
                <a:solidFill>
                  <a:schemeClr val="tx2">
                    <a:lumMod val="50000"/>
                  </a:schemeClr>
                </a:solidFill>
                <a:effectLst/>
                <a:uLnTx/>
                <a:uFillTx/>
                <a:latin typeface="微软雅黑" pitchFamily="34" charset="-122"/>
                <a:ea typeface="微软雅黑" pitchFamily="34" charset="-122"/>
              </a:rPr>
              <a:t>三、</a:t>
            </a:r>
            <a:r>
              <a:rPr kumimoji="0" lang="en-US" altLang="zh-CN" sz="2400" b="1" i="0" u="none" strike="noStrike" kern="0" cap="none" spc="0" normalizeH="0" baseline="0" noProof="0" dirty="0">
                <a:ln>
                  <a:noFill/>
                </a:ln>
                <a:solidFill>
                  <a:schemeClr val="tx2">
                    <a:lumMod val="50000"/>
                  </a:schemeClr>
                </a:solidFill>
                <a:effectLst/>
                <a:uLnTx/>
                <a:uFillTx/>
                <a:latin typeface="微软雅黑" pitchFamily="34" charset="-122"/>
                <a:ea typeface="微软雅黑" pitchFamily="34" charset="-122"/>
              </a:rPr>
              <a:t>《</a:t>
            </a:r>
            <a:r>
              <a:rPr kumimoji="0" lang="zh-CN" altLang="en-US" sz="2400" b="1" i="0" u="none" strike="noStrike" kern="0" cap="none" spc="0" normalizeH="0" baseline="0" noProof="0" dirty="0">
                <a:ln>
                  <a:noFill/>
                </a:ln>
                <a:solidFill>
                  <a:schemeClr val="tx2">
                    <a:lumMod val="50000"/>
                  </a:schemeClr>
                </a:solidFill>
                <a:effectLst/>
                <a:uLnTx/>
                <a:uFillTx/>
                <a:latin typeface="微软雅黑" pitchFamily="34" charset="-122"/>
                <a:ea typeface="微软雅黑" pitchFamily="34" charset="-122"/>
              </a:rPr>
              <a:t>规划</a:t>
            </a:r>
            <a:r>
              <a:rPr kumimoji="0" lang="en-US" altLang="zh-CN" sz="2400" b="1" i="0" u="none" strike="noStrike" kern="0" cap="none" spc="0" normalizeH="0" baseline="0" noProof="0" dirty="0">
                <a:ln>
                  <a:noFill/>
                </a:ln>
                <a:solidFill>
                  <a:schemeClr val="tx2">
                    <a:lumMod val="50000"/>
                  </a:schemeClr>
                </a:solidFill>
                <a:effectLst/>
                <a:uLnTx/>
                <a:uFillTx/>
                <a:latin typeface="微软雅黑" pitchFamily="34" charset="-122"/>
                <a:ea typeface="微软雅黑" pitchFamily="34" charset="-122"/>
              </a:rPr>
              <a:t>》</a:t>
            </a:r>
            <a:r>
              <a:rPr kumimoji="0" lang="zh-CN" altLang="en-US" sz="2400" b="1" i="0" u="none" strike="noStrike" kern="0" cap="none" spc="0" normalizeH="0" baseline="0" noProof="0" dirty="0">
                <a:ln>
                  <a:noFill/>
                </a:ln>
                <a:solidFill>
                  <a:schemeClr val="tx2">
                    <a:lumMod val="50000"/>
                  </a:schemeClr>
                </a:solidFill>
                <a:effectLst/>
                <a:uLnTx/>
                <a:uFillTx/>
                <a:latin typeface="微软雅黑" pitchFamily="34" charset="-122"/>
                <a:ea typeface="微软雅黑" pitchFamily="34" charset="-122"/>
              </a:rPr>
              <a:t>主要内容及任务</a:t>
            </a:r>
            <a:endParaRPr kumimoji="0" lang="zh-CN" altLang="en-US" sz="2400" b="0" i="0" u="none" strike="noStrike" kern="0" cap="none" spc="0" normalizeH="0" baseline="0" noProof="0" dirty="0">
              <a:ln>
                <a:noFill/>
              </a:ln>
              <a:solidFill>
                <a:schemeClr val="tx2">
                  <a:lumMod val="50000"/>
                </a:schemeClr>
              </a:solidFill>
              <a:effectLst/>
              <a:uLnTx/>
              <a:uFillTx/>
              <a:latin typeface="Impact" pitchFamily="34" charset="0"/>
              <a:ea typeface="微软雅黑" pitchFamily="34" charset="-122"/>
            </a:endParaRPr>
          </a:p>
        </p:txBody>
      </p:sp>
      <p:grpSp>
        <p:nvGrpSpPr>
          <p:cNvPr id="37" name="组合 36">
            <a:extLst>
              <a:ext uri="{FF2B5EF4-FFF2-40B4-BE49-F238E27FC236}">
                <a16:creationId xmlns:a16="http://schemas.microsoft.com/office/drawing/2014/main" id="{F1530880-F2BE-A7C5-E513-708DCE61B3CF}"/>
              </a:ext>
            </a:extLst>
          </p:cNvPr>
          <p:cNvGrpSpPr/>
          <p:nvPr/>
        </p:nvGrpSpPr>
        <p:grpSpPr>
          <a:xfrm>
            <a:off x="62981" y="1905699"/>
            <a:ext cx="3002884" cy="2994743"/>
            <a:chOff x="3015484" y="947682"/>
            <a:chExt cx="2689079" cy="2874644"/>
          </a:xfrm>
        </p:grpSpPr>
        <p:pic>
          <p:nvPicPr>
            <p:cNvPr id="38" name="Picture 8" descr="阴影5">
              <a:extLst>
                <a:ext uri="{FF2B5EF4-FFF2-40B4-BE49-F238E27FC236}">
                  <a16:creationId xmlns:a16="http://schemas.microsoft.com/office/drawing/2014/main" id="{D4DE5ACA-F8FB-7FAF-D824-B39B655716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5484" y="1972540"/>
              <a:ext cx="2689079" cy="14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AutoShape 9">
              <a:extLst>
                <a:ext uri="{FF2B5EF4-FFF2-40B4-BE49-F238E27FC236}">
                  <a16:creationId xmlns:a16="http://schemas.microsoft.com/office/drawing/2014/main" id="{8750786F-50F9-C762-0799-17A60A71544B}"/>
                </a:ext>
              </a:extLst>
            </p:cNvPr>
            <p:cNvSpPr>
              <a:spLocks noChangeArrowheads="1"/>
            </p:cNvSpPr>
            <p:nvPr/>
          </p:nvSpPr>
          <p:spPr bwMode="auto">
            <a:xfrm>
              <a:off x="3034288" y="1378848"/>
              <a:ext cx="2621919" cy="2443478"/>
            </a:xfrm>
            <a:prstGeom prst="roundRect">
              <a:avLst>
                <a:gd name="adj" fmla="val 5630"/>
              </a:avLst>
            </a:prstGeom>
            <a:gradFill rotWithShape="1">
              <a:gsLst>
                <a:gs pos="0">
                  <a:srgbClr val="FFFFFF"/>
                </a:gs>
                <a:gs pos="100000">
                  <a:srgbClr val="D8D8D8"/>
                </a:gs>
              </a:gsLst>
              <a:lin ang="5400000" scaled="1"/>
            </a:gradFill>
            <a:ln w="6350">
              <a:solidFill>
                <a:srgbClr val="C0C0C0"/>
              </a:solidFill>
              <a:round/>
              <a:headEnd/>
              <a:tailEnd/>
            </a:ln>
          </p:spPr>
          <p:txBody>
            <a:bodyPr wrap="none" anchor="ctr"/>
            <a:lstStyle/>
            <a:p>
              <a:pPr marL="0" marR="0" lvl="0" indent="0" defTabSz="914400" eaLnBrk="1" fontAlgn="auto" latinLnBrk="0" hangingPunct="1">
                <a:spcBef>
                  <a:spcPct val="20000"/>
                </a:spcBef>
                <a:spcAft>
                  <a:spcPts val="0"/>
                </a:spcAft>
                <a:buClr>
                  <a:srgbClr val="E1B40C"/>
                </a:buClr>
                <a:buSzTx/>
                <a:buFont typeface="微软雅黑" pitchFamily="34" charset="-122"/>
                <a:buNone/>
                <a:tabLst/>
                <a:defRPr/>
              </a:pPr>
              <a:endParaRPr kumimoji="0" lang="zh-CN" altLang="en-US" sz="900" b="0" i="0" u="none" strike="noStrike" kern="0" cap="none" spc="0" normalizeH="0" baseline="0" noProof="0" dirty="0">
                <a:ln>
                  <a:noFill/>
                </a:ln>
                <a:solidFill>
                  <a:sysClr val="windowText" lastClr="000000"/>
                </a:solidFill>
                <a:effectLst/>
                <a:uLnTx/>
                <a:uFillTx/>
                <a:latin typeface="微软雅黑" pitchFamily="34" charset="-122"/>
              </a:endParaRPr>
            </a:p>
          </p:txBody>
        </p:sp>
        <p:sp>
          <p:nvSpPr>
            <p:cNvPr id="40" name="Oval 8">
              <a:extLst>
                <a:ext uri="{FF2B5EF4-FFF2-40B4-BE49-F238E27FC236}">
                  <a16:creationId xmlns:a16="http://schemas.microsoft.com/office/drawing/2014/main" id="{10CC43B5-8C16-E028-37D7-3B32091AC86F}"/>
                </a:ext>
              </a:extLst>
            </p:cNvPr>
            <p:cNvSpPr>
              <a:spLocks noChangeAspect="1" noChangeArrowheads="1"/>
            </p:cNvSpPr>
            <p:nvPr/>
          </p:nvSpPr>
          <p:spPr bwMode="auto">
            <a:xfrm>
              <a:off x="3132342" y="1329150"/>
              <a:ext cx="482207" cy="233716"/>
            </a:xfrm>
            <a:prstGeom prst="ellipse">
              <a:avLst/>
            </a:prstGeom>
            <a:gradFill rotWithShape="1">
              <a:gsLst>
                <a:gs pos="0">
                  <a:srgbClr val="000000">
                    <a:alpha val="5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a typeface="PMingLiU" pitchFamily="18" charset="-120"/>
              </a:endParaRPr>
            </a:p>
          </p:txBody>
        </p:sp>
        <p:sp>
          <p:nvSpPr>
            <p:cNvPr id="41" name="Arc 9">
              <a:extLst>
                <a:ext uri="{FF2B5EF4-FFF2-40B4-BE49-F238E27FC236}">
                  <a16:creationId xmlns:a16="http://schemas.microsoft.com/office/drawing/2014/main" id="{DEA84ABA-EB94-3190-FFC4-89D093907242}"/>
                </a:ext>
              </a:extLst>
            </p:cNvPr>
            <p:cNvSpPr>
              <a:spLocks/>
            </p:cNvSpPr>
            <p:nvPr/>
          </p:nvSpPr>
          <p:spPr bwMode="auto">
            <a:xfrm>
              <a:off x="3141744" y="1229753"/>
              <a:ext cx="466090" cy="256550"/>
            </a:xfrm>
            <a:custGeom>
              <a:avLst/>
              <a:gdLst>
                <a:gd name="T0" fmla="*/ 550850 w 43195"/>
                <a:gd name="T1" fmla="*/ 33244 h 23732"/>
                <a:gd name="T2" fmla="*/ 275463 w 43195"/>
                <a:gd name="T3" fmla="*/ 303212 h 23732"/>
                <a:gd name="T4" fmla="*/ 0 w 43195"/>
                <a:gd name="T5" fmla="*/ 27240 h 23732"/>
                <a:gd name="T6" fmla="*/ 1339 w 43195"/>
                <a:gd name="T7" fmla="*/ 0 h 23732"/>
                <a:gd name="T8" fmla="*/ 550850 w 43195"/>
                <a:gd name="T9" fmla="*/ 33244 h 23732"/>
                <a:gd name="T10" fmla="*/ 275463 w 43195"/>
                <a:gd name="T11" fmla="*/ 303212 h 23732"/>
                <a:gd name="T12" fmla="*/ 0 w 43195"/>
                <a:gd name="T13" fmla="*/ 27240 h 23732"/>
                <a:gd name="T14" fmla="*/ 1339 w 43195"/>
                <a:gd name="T15" fmla="*/ 0 h 23732"/>
                <a:gd name="T16" fmla="*/ 275463 w 43195"/>
                <a:gd name="T17" fmla="*/ 27240 h 23732"/>
                <a:gd name="T18" fmla="*/ 550850 w 43195"/>
                <a:gd name="T19" fmla="*/ 33244 h 23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95"/>
                <a:gd name="T31" fmla="*/ 0 h 23732"/>
                <a:gd name="T32" fmla="*/ 43195 w 43195"/>
                <a:gd name="T33" fmla="*/ 23732 h 237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rgbClr val="00743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Text" lastClr="000000"/>
                </a:solidFill>
                <a:effectLst/>
                <a:uLnTx/>
                <a:uFillTx/>
              </a:endParaRPr>
            </a:p>
          </p:txBody>
        </p:sp>
        <p:sp>
          <p:nvSpPr>
            <p:cNvPr id="42" name="Oval 10">
              <a:extLst>
                <a:ext uri="{FF2B5EF4-FFF2-40B4-BE49-F238E27FC236}">
                  <a16:creationId xmlns:a16="http://schemas.microsoft.com/office/drawing/2014/main" id="{08F890AE-A961-A95F-C040-46C12469EF35}"/>
                </a:ext>
              </a:extLst>
            </p:cNvPr>
            <p:cNvSpPr>
              <a:spLocks noChangeAspect="1" noChangeArrowheads="1"/>
            </p:cNvSpPr>
            <p:nvPr/>
          </p:nvSpPr>
          <p:spPr bwMode="auto">
            <a:xfrm>
              <a:off x="3132342" y="1134386"/>
              <a:ext cx="482207" cy="235060"/>
            </a:xfrm>
            <a:prstGeom prst="ellipse">
              <a:avLst/>
            </a:prstGeom>
            <a:solidFill>
              <a:srgbClr val="00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Text" lastClr="000000"/>
                </a:solidFill>
                <a:effectLst/>
                <a:uLnTx/>
                <a:uFillTx/>
              </a:endParaRPr>
            </a:p>
          </p:txBody>
        </p:sp>
        <p:grpSp>
          <p:nvGrpSpPr>
            <p:cNvPr id="43" name="Group 10">
              <a:extLst>
                <a:ext uri="{FF2B5EF4-FFF2-40B4-BE49-F238E27FC236}">
                  <a16:creationId xmlns:a16="http://schemas.microsoft.com/office/drawing/2014/main" id="{3B6BA8AA-D0A3-E2D2-AB91-EA0D84E57D0F}"/>
                </a:ext>
              </a:extLst>
            </p:cNvPr>
            <p:cNvGrpSpPr>
              <a:grpSpLocks/>
            </p:cNvGrpSpPr>
            <p:nvPr/>
          </p:nvGrpSpPr>
          <p:grpSpPr bwMode="auto">
            <a:xfrm>
              <a:off x="3321732" y="947682"/>
              <a:ext cx="108799" cy="300876"/>
              <a:chOff x="0" y="0"/>
              <a:chExt cx="203" cy="567"/>
            </a:xfrm>
          </p:grpSpPr>
          <p:grpSp>
            <p:nvGrpSpPr>
              <p:cNvPr id="45" name="Group 11">
                <a:extLst>
                  <a:ext uri="{FF2B5EF4-FFF2-40B4-BE49-F238E27FC236}">
                    <a16:creationId xmlns:a16="http://schemas.microsoft.com/office/drawing/2014/main" id="{CB612916-11E5-FD21-6B3B-04AB43F06D8E}"/>
                  </a:ext>
                </a:extLst>
              </p:cNvPr>
              <p:cNvGrpSpPr>
                <a:grpSpLocks/>
              </p:cNvGrpSpPr>
              <p:nvPr/>
            </p:nvGrpSpPr>
            <p:grpSpPr bwMode="auto">
              <a:xfrm>
                <a:off x="47" y="245"/>
                <a:ext cx="108" cy="322"/>
                <a:chOff x="0" y="0"/>
                <a:chExt cx="567" cy="1701"/>
              </a:xfrm>
            </p:grpSpPr>
            <p:sp>
              <p:nvSpPr>
                <p:cNvPr id="48" name="AutoShape 13">
                  <a:extLst>
                    <a:ext uri="{FF2B5EF4-FFF2-40B4-BE49-F238E27FC236}">
                      <a16:creationId xmlns:a16="http://schemas.microsoft.com/office/drawing/2014/main" id="{DB0FF404-5F3A-9E0B-D2D6-797738F1904E}"/>
                    </a:ext>
                  </a:extLst>
                </p:cNvPr>
                <p:cNvSpPr>
                  <a:spLocks noChangeArrowheads="1"/>
                </p:cNvSpPr>
                <p:nvPr/>
              </p:nvSpPr>
              <p:spPr bwMode="auto">
                <a:xfrm rot="5400000">
                  <a:off x="-726"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eaLnBrk="1" fontAlgn="auto" latinLnBrk="1" hangingPunct="1">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sp>
              <p:nvSpPr>
                <p:cNvPr id="49" name="AutoShape 14">
                  <a:extLst>
                    <a:ext uri="{FF2B5EF4-FFF2-40B4-BE49-F238E27FC236}">
                      <a16:creationId xmlns:a16="http://schemas.microsoft.com/office/drawing/2014/main" id="{0CD21DE5-A555-E225-18F6-2212ECBD2ECE}"/>
                    </a:ext>
                  </a:extLst>
                </p:cNvPr>
                <p:cNvSpPr>
                  <a:spLocks noChangeArrowheads="1"/>
                </p:cNvSpPr>
                <p:nvPr/>
              </p:nvSpPr>
              <p:spPr bwMode="auto">
                <a:xfrm rot="5400000">
                  <a:off x="-409"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eaLnBrk="1" fontAlgn="auto" latinLnBrk="1" hangingPunct="1">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grpSp>
          <p:sp>
            <p:nvSpPr>
              <p:cNvPr id="46" name="AutoShape 15">
                <a:extLst>
                  <a:ext uri="{FF2B5EF4-FFF2-40B4-BE49-F238E27FC236}">
                    <a16:creationId xmlns:a16="http://schemas.microsoft.com/office/drawing/2014/main" id="{D4E64EE0-A46F-2CB4-8524-3EFFCBD7BFB5}"/>
                  </a:ext>
                </a:extLst>
              </p:cNvPr>
              <p:cNvSpPr>
                <a:spLocks noChangeArrowheads="1"/>
              </p:cNvSpPr>
              <p:nvPr/>
            </p:nvSpPr>
            <p:spPr bwMode="auto">
              <a:xfrm rot="10800000">
                <a:off x="0" y="125"/>
                <a:ext cx="203" cy="206"/>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sp>
            <p:nvSpPr>
              <p:cNvPr id="47" name="AutoShape 16">
                <a:extLst>
                  <a:ext uri="{FF2B5EF4-FFF2-40B4-BE49-F238E27FC236}">
                    <a16:creationId xmlns:a16="http://schemas.microsoft.com/office/drawing/2014/main" id="{DC0B364A-8287-D306-70FE-8F5103FF27B9}"/>
                  </a:ext>
                </a:extLst>
              </p:cNvPr>
              <p:cNvSpPr>
                <a:spLocks noChangeArrowheads="1"/>
              </p:cNvSpPr>
              <p:nvPr/>
            </p:nvSpPr>
            <p:spPr bwMode="auto">
              <a:xfrm rot="8100000">
                <a:off x="49" y="0"/>
                <a:ext cx="105" cy="10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grpSp>
        <p:sp>
          <p:nvSpPr>
            <p:cNvPr id="44" name="AutoShape 19">
              <a:extLst>
                <a:ext uri="{FF2B5EF4-FFF2-40B4-BE49-F238E27FC236}">
                  <a16:creationId xmlns:a16="http://schemas.microsoft.com/office/drawing/2014/main" id="{D49CEC29-AC3A-B9B7-0366-E81E930C715C}"/>
                </a:ext>
              </a:extLst>
            </p:cNvPr>
            <p:cNvSpPr>
              <a:spLocks noChangeArrowheads="1"/>
            </p:cNvSpPr>
            <p:nvPr/>
          </p:nvSpPr>
          <p:spPr bwMode="auto">
            <a:xfrm>
              <a:off x="3750212" y="1201546"/>
              <a:ext cx="1681682" cy="253865"/>
            </a:xfrm>
            <a:prstGeom prst="roundRect">
              <a:avLst>
                <a:gd name="adj" fmla="val 5630"/>
              </a:avLst>
            </a:prstGeom>
            <a:solidFill>
              <a:srgbClr val="00743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zh-CN" sz="1100" kern="100" dirty="0">
                  <a:solidFill>
                    <a:schemeClr val="bg1"/>
                  </a:solidFill>
                  <a:effectLst/>
                  <a:latin typeface="Times New Roman" panose="02020603050405020304" pitchFamily="18" charset="0"/>
                  <a:ea typeface="方正仿宋_GBK"/>
                </a:rPr>
                <a:t>1.</a:t>
              </a:r>
              <a:r>
                <a:rPr lang="zh-CN" altLang="zh-CN" sz="1100" b="1" kern="100" dirty="0">
                  <a:solidFill>
                    <a:schemeClr val="bg1"/>
                  </a:solidFill>
                  <a:effectLst/>
                  <a:latin typeface="Times New Roman" panose="02020603050405020304" pitchFamily="18" charset="0"/>
                  <a:ea typeface="方正仿宋_GBK"/>
                  <a:cs typeface="Times New Roman" panose="02020603050405020304" pitchFamily="18" charset="0"/>
                </a:rPr>
                <a:t>科学推进国土山川绿化</a:t>
              </a:r>
              <a:endParaRPr lang="zh-CN" altLang="en-US" sz="1100" b="1" dirty="0">
                <a:solidFill>
                  <a:schemeClr val="bg1"/>
                </a:solidFill>
                <a:latin typeface="微软雅黑" pitchFamily="34" charset="-122"/>
                <a:ea typeface="微软雅黑" pitchFamily="34" charset="-122"/>
                <a:sym typeface="Arial" pitchFamily="34" charset="0"/>
              </a:endParaRPr>
            </a:p>
          </p:txBody>
        </p:sp>
      </p:grpSp>
      <p:sp>
        <p:nvSpPr>
          <p:cNvPr id="51" name="文本框 50">
            <a:extLst>
              <a:ext uri="{FF2B5EF4-FFF2-40B4-BE49-F238E27FC236}">
                <a16:creationId xmlns:a16="http://schemas.microsoft.com/office/drawing/2014/main" id="{58D807F2-5025-1843-7E79-AF2BE6AB3A02}"/>
              </a:ext>
            </a:extLst>
          </p:cNvPr>
          <p:cNvSpPr txBox="1"/>
          <p:nvPr/>
        </p:nvSpPr>
        <p:spPr>
          <a:xfrm>
            <a:off x="89509" y="2381336"/>
            <a:ext cx="2906381" cy="2554545"/>
          </a:xfrm>
          <a:prstGeom prst="rect">
            <a:avLst/>
          </a:prstGeom>
          <a:noFill/>
        </p:spPr>
        <p:txBody>
          <a:bodyPr wrap="square">
            <a:spAutoFit/>
          </a:bodyPr>
          <a:lstStyle/>
          <a:p>
            <a:pPr indent="406400" algn="just"/>
            <a:r>
              <a:rPr lang="zh-CN" altLang="zh-CN" sz="1000" kern="100" dirty="0">
                <a:latin typeface="等线" panose="02010600030101010101" pitchFamily="2" charset="-122"/>
                <a:ea typeface="等线" panose="02010600030101010101" pitchFamily="2" charset="-122"/>
                <a:cs typeface="Times New Roman" panose="02020603050405020304" pitchFamily="18" charset="0"/>
              </a:rPr>
              <a:t>一是重点区域造林绿化。深入践行山水林田湖草系统治理理念，围绕森林、草地、湿地等重要生态系统，沿路，沿河（湖），沿集镇开展</a:t>
            </a:r>
            <a:r>
              <a:rPr lang="en-US" altLang="zh-CN" sz="1000" kern="100" dirty="0">
                <a:latin typeface="等线" panose="02010600030101010101" pitchFamily="2" charset="-122"/>
                <a:ea typeface="等线" panose="02010600030101010101" pitchFamily="2" charset="-122"/>
                <a:cs typeface="Times New Roman" panose="02020603050405020304" pitchFamily="18" charset="0"/>
              </a:rPr>
              <a:t>“</a:t>
            </a:r>
            <a:r>
              <a:rPr lang="zh-CN" altLang="zh-CN" sz="1000" kern="100" dirty="0">
                <a:latin typeface="等线" panose="02010600030101010101" pitchFamily="2" charset="-122"/>
                <a:ea typeface="等线" panose="02010600030101010101" pitchFamily="2" charset="-122"/>
                <a:cs typeface="Times New Roman" panose="02020603050405020304" pitchFamily="18" charset="0"/>
              </a:rPr>
              <a:t>三沿</a:t>
            </a:r>
            <a:r>
              <a:rPr lang="en-US" altLang="zh-CN" sz="1000" kern="100" dirty="0">
                <a:latin typeface="等线" panose="02010600030101010101" pitchFamily="2" charset="-122"/>
                <a:ea typeface="等线" panose="02010600030101010101" pitchFamily="2" charset="-122"/>
                <a:cs typeface="Times New Roman" panose="02020603050405020304" pitchFamily="18" charset="0"/>
              </a:rPr>
              <a:t>”</a:t>
            </a:r>
            <a:r>
              <a:rPr lang="zh-CN" altLang="zh-CN" sz="1000" kern="100" dirty="0">
                <a:latin typeface="等线" panose="02010600030101010101" pitchFamily="2" charset="-122"/>
                <a:ea typeface="等线" panose="02010600030101010101" pitchFamily="2" charset="-122"/>
                <a:cs typeface="Times New Roman" panose="02020603050405020304" pitchFamily="18" charset="0"/>
              </a:rPr>
              <a:t>绿化工作，加快推进乡村绿化美化，大力推进全域绿化。二是重要生态系统保护修复。开展石漠化综合治理、湿地保护与修复、盘龙河流域综合治理工程、困难立地生态修复、草原保护和修复等工程，提升自然保护地保护水平，增强自然保护地生态服务能力。三是开展新一轮退耕还林还草。坚持农民自愿，政府加强政策、规划引导，提供技术服务，以增加植被盖度为重点，继续推进新一轮退耕还林还草工程。四是推进林草碳汇行动。加强林地保护利用、林木采伐、天然林保护、公益林管理等资源管护力度，进一步规范建设项目使用林地，有效控制林地总量和森林采伐消耗，努力减少碳排放。</a:t>
            </a:r>
            <a:endParaRPr lang="zh-CN" altLang="en-US" sz="1000" kern="100" dirty="0">
              <a:latin typeface="等线" panose="02010600030101010101" pitchFamily="2" charset="-122"/>
              <a:ea typeface="等线" panose="02010600030101010101" pitchFamily="2" charset="-122"/>
              <a:cs typeface="Times New Roman" panose="02020603050405020304" pitchFamily="18" charset="0"/>
              <a:sym typeface="微软雅黑" pitchFamily="34" charset="-122"/>
            </a:endParaRPr>
          </a:p>
        </p:txBody>
      </p:sp>
      <p:grpSp>
        <p:nvGrpSpPr>
          <p:cNvPr id="52" name="组合 51">
            <a:extLst>
              <a:ext uri="{FF2B5EF4-FFF2-40B4-BE49-F238E27FC236}">
                <a16:creationId xmlns:a16="http://schemas.microsoft.com/office/drawing/2014/main" id="{81112AB8-8F39-7A34-9FE8-7BDEE344122E}"/>
              </a:ext>
            </a:extLst>
          </p:cNvPr>
          <p:cNvGrpSpPr/>
          <p:nvPr/>
        </p:nvGrpSpPr>
        <p:grpSpPr>
          <a:xfrm>
            <a:off x="3259264" y="1889422"/>
            <a:ext cx="2800455" cy="3011020"/>
            <a:chOff x="3015484" y="947682"/>
            <a:chExt cx="2689079" cy="2874643"/>
          </a:xfrm>
        </p:grpSpPr>
        <p:pic>
          <p:nvPicPr>
            <p:cNvPr id="53" name="Picture 8" descr="阴影5">
              <a:extLst>
                <a:ext uri="{FF2B5EF4-FFF2-40B4-BE49-F238E27FC236}">
                  <a16:creationId xmlns:a16="http://schemas.microsoft.com/office/drawing/2014/main" id="{0121B246-94F9-A2EC-B915-E224B51837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5484" y="1972540"/>
              <a:ext cx="2689079" cy="14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AutoShape 9">
              <a:extLst>
                <a:ext uri="{FF2B5EF4-FFF2-40B4-BE49-F238E27FC236}">
                  <a16:creationId xmlns:a16="http://schemas.microsoft.com/office/drawing/2014/main" id="{877ACA56-87B9-5CD9-E8E9-95A3D9E1B95E}"/>
                </a:ext>
              </a:extLst>
            </p:cNvPr>
            <p:cNvSpPr>
              <a:spLocks noChangeArrowheads="1"/>
            </p:cNvSpPr>
            <p:nvPr/>
          </p:nvSpPr>
          <p:spPr bwMode="auto">
            <a:xfrm>
              <a:off x="3034289" y="1378847"/>
              <a:ext cx="2324554" cy="2443478"/>
            </a:xfrm>
            <a:prstGeom prst="roundRect">
              <a:avLst>
                <a:gd name="adj" fmla="val 5630"/>
              </a:avLst>
            </a:prstGeom>
            <a:gradFill rotWithShape="1">
              <a:gsLst>
                <a:gs pos="0">
                  <a:srgbClr val="FFFFFF"/>
                </a:gs>
                <a:gs pos="100000">
                  <a:srgbClr val="D8D8D8"/>
                </a:gs>
              </a:gsLst>
              <a:lin ang="5400000" scaled="1"/>
            </a:gradFill>
            <a:ln w="6350">
              <a:solidFill>
                <a:srgbClr val="C0C0C0"/>
              </a:solidFill>
              <a:round/>
              <a:headEnd/>
              <a:tailEnd/>
            </a:ln>
          </p:spPr>
          <p:txBody>
            <a:bodyPr wrap="none" anchor="ctr"/>
            <a:lstStyle/>
            <a:p>
              <a:pPr marL="0" marR="0" lvl="0" indent="0" defTabSz="914400" eaLnBrk="1" fontAlgn="auto" latinLnBrk="0" hangingPunct="1">
                <a:spcBef>
                  <a:spcPct val="20000"/>
                </a:spcBef>
                <a:spcAft>
                  <a:spcPts val="0"/>
                </a:spcAft>
                <a:buClr>
                  <a:srgbClr val="E1B40C"/>
                </a:buClr>
                <a:buSzTx/>
                <a:buFont typeface="微软雅黑" pitchFamily="34" charset="-122"/>
                <a:buNone/>
                <a:tabLst/>
                <a:defRPr/>
              </a:pPr>
              <a:endParaRPr kumimoji="0" lang="zh-CN" altLang="en-US" sz="900" b="0" i="0" u="none" strike="noStrike" kern="0" cap="none" spc="0" normalizeH="0" baseline="0" noProof="0" dirty="0">
                <a:ln>
                  <a:noFill/>
                </a:ln>
                <a:solidFill>
                  <a:sysClr val="windowText" lastClr="000000"/>
                </a:solidFill>
                <a:effectLst/>
                <a:uLnTx/>
                <a:uFillTx/>
                <a:latin typeface="微软雅黑" pitchFamily="34" charset="-122"/>
              </a:endParaRPr>
            </a:p>
          </p:txBody>
        </p:sp>
        <p:sp>
          <p:nvSpPr>
            <p:cNvPr id="55" name="Oval 8">
              <a:extLst>
                <a:ext uri="{FF2B5EF4-FFF2-40B4-BE49-F238E27FC236}">
                  <a16:creationId xmlns:a16="http://schemas.microsoft.com/office/drawing/2014/main" id="{C83FFF98-C256-8205-8D7B-2B86F467FC00}"/>
                </a:ext>
              </a:extLst>
            </p:cNvPr>
            <p:cNvSpPr>
              <a:spLocks noChangeAspect="1" noChangeArrowheads="1"/>
            </p:cNvSpPr>
            <p:nvPr/>
          </p:nvSpPr>
          <p:spPr bwMode="auto">
            <a:xfrm>
              <a:off x="3132342" y="1329150"/>
              <a:ext cx="482207" cy="233716"/>
            </a:xfrm>
            <a:prstGeom prst="ellipse">
              <a:avLst/>
            </a:prstGeom>
            <a:gradFill rotWithShape="1">
              <a:gsLst>
                <a:gs pos="0">
                  <a:srgbClr val="000000">
                    <a:alpha val="5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a typeface="PMingLiU" pitchFamily="18" charset="-120"/>
              </a:endParaRPr>
            </a:p>
          </p:txBody>
        </p:sp>
        <p:sp>
          <p:nvSpPr>
            <p:cNvPr id="56" name="Arc 9">
              <a:extLst>
                <a:ext uri="{FF2B5EF4-FFF2-40B4-BE49-F238E27FC236}">
                  <a16:creationId xmlns:a16="http://schemas.microsoft.com/office/drawing/2014/main" id="{0BD33BCB-53A8-19FC-A6B6-B5AA60B4B3B5}"/>
                </a:ext>
              </a:extLst>
            </p:cNvPr>
            <p:cNvSpPr>
              <a:spLocks/>
            </p:cNvSpPr>
            <p:nvPr/>
          </p:nvSpPr>
          <p:spPr bwMode="auto">
            <a:xfrm>
              <a:off x="3141744" y="1229753"/>
              <a:ext cx="466090" cy="256550"/>
            </a:xfrm>
            <a:custGeom>
              <a:avLst/>
              <a:gdLst>
                <a:gd name="T0" fmla="*/ 550850 w 43195"/>
                <a:gd name="T1" fmla="*/ 33244 h 23732"/>
                <a:gd name="T2" fmla="*/ 275463 w 43195"/>
                <a:gd name="T3" fmla="*/ 303212 h 23732"/>
                <a:gd name="T4" fmla="*/ 0 w 43195"/>
                <a:gd name="T5" fmla="*/ 27240 h 23732"/>
                <a:gd name="T6" fmla="*/ 1339 w 43195"/>
                <a:gd name="T7" fmla="*/ 0 h 23732"/>
                <a:gd name="T8" fmla="*/ 550850 w 43195"/>
                <a:gd name="T9" fmla="*/ 33244 h 23732"/>
                <a:gd name="T10" fmla="*/ 275463 w 43195"/>
                <a:gd name="T11" fmla="*/ 303212 h 23732"/>
                <a:gd name="T12" fmla="*/ 0 w 43195"/>
                <a:gd name="T13" fmla="*/ 27240 h 23732"/>
                <a:gd name="T14" fmla="*/ 1339 w 43195"/>
                <a:gd name="T15" fmla="*/ 0 h 23732"/>
                <a:gd name="T16" fmla="*/ 275463 w 43195"/>
                <a:gd name="T17" fmla="*/ 27240 h 23732"/>
                <a:gd name="T18" fmla="*/ 550850 w 43195"/>
                <a:gd name="T19" fmla="*/ 33244 h 23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95"/>
                <a:gd name="T31" fmla="*/ 0 h 23732"/>
                <a:gd name="T32" fmla="*/ 43195 w 43195"/>
                <a:gd name="T33" fmla="*/ 23732 h 237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rgbClr val="00743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Text" lastClr="000000"/>
                </a:solidFill>
                <a:effectLst/>
                <a:uLnTx/>
                <a:uFillTx/>
              </a:endParaRPr>
            </a:p>
          </p:txBody>
        </p:sp>
        <p:sp>
          <p:nvSpPr>
            <p:cNvPr id="57" name="Oval 10">
              <a:extLst>
                <a:ext uri="{FF2B5EF4-FFF2-40B4-BE49-F238E27FC236}">
                  <a16:creationId xmlns:a16="http://schemas.microsoft.com/office/drawing/2014/main" id="{11F5F3DD-B62F-0096-DDF2-66C0C61A3B34}"/>
                </a:ext>
              </a:extLst>
            </p:cNvPr>
            <p:cNvSpPr>
              <a:spLocks noChangeAspect="1" noChangeArrowheads="1"/>
            </p:cNvSpPr>
            <p:nvPr/>
          </p:nvSpPr>
          <p:spPr bwMode="auto">
            <a:xfrm>
              <a:off x="3132342" y="1134386"/>
              <a:ext cx="482207" cy="235060"/>
            </a:xfrm>
            <a:prstGeom prst="ellipse">
              <a:avLst/>
            </a:prstGeom>
            <a:solidFill>
              <a:srgbClr val="00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Text" lastClr="000000"/>
                </a:solidFill>
                <a:effectLst/>
                <a:uLnTx/>
                <a:uFillTx/>
              </a:endParaRPr>
            </a:p>
          </p:txBody>
        </p:sp>
        <p:grpSp>
          <p:nvGrpSpPr>
            <p:cNvPr id="58" name="Group 10">
              <a:extLst>
                <a:ext uri="{FF2B5EF4-FFF2-40B4-BE49-F238E27FC236}">
                  <a16:creationId xmlns:a16="http://schemas.microsoft.com/office/drawing/2014/main" id="{19B15E32-9214-440C-4EA2-BCAF33E9D684}"/>
                </a:ext>
              </a:extLst>
            </p:cNvPr>
            <p:cNvGrpSpPr>
              <a:grpSpLocks/>
            </p:cNvGrpSpPr>
            <p:nvPr/>
          </p:nvGrpSpPr>
          <p:grpSpPr bwMode="auto">
            <a:xfrm>
              <a:off x="3321732" y="947682"/>
              <a:ext cx="108799" cy="300876"/>
              <a:chOff x="0" y="0"/>
              <a:chExt cx="203" cy="567"/>
            </a:xfrm>
          </p:grpSpPr>
          <p:grpSp>
            <p:nvGrpSpPr>
              <p:cNvPr id="60" name="Group 11">
                <a:extLst>
                  <a:ext uri="{FF2B5EF4-FFF2-40B4-BE49-F238E27FC236}">
                    <a16:creationId xmlns:a16="http://schemas.microsoft.com/office/drawing/2014/main" id="{DEF631A4-3E42-6CB2-0813-BDC0B1540468}"/>
                  </a:ext>
                </a:extLst>
              </p:cNvPr>
              <p:cNvGrpSpPr>
                <a:grpSpLocks/>
              </p:cNvGrpSpPr>
              <p:nvPr/>
            </p:nvGrpSpPr>
            <p:grpSpPr bwMode="auto">
              <a:xfrm>
                <a:off x="47" y="245"/>
                <a:ext cx="108" cy="322"/>
                <a:chOff x="0" y="0"/>
                <a:chExt cx="567" cy="1701"/>
              </a:xfrm>
            </p:grpSpPr>
            <p:sp>
              <p:nvSpPr>
                <p:cNvPr id="63" name="AutoShape 13">
                  <a:extLst>
                    <a:ext uri="{FF2B5EF4-FFF2-40B4-BE49-F238E27FC236}">
                      <a16:creationId xmlns:a16="http://schemas.microsoft.com/office/drawing/2014/main" id="{9A34C20D-2082-5A7D-C472-10026F465848}"/>
                    </a:ext>
                  </a:extLst>
                </p:cNvPr>
                <p:cNvSpPr>
                  <a:spLocks noChangeArrowheads="1"/>
                </p:cNvSpPr>
                <p:nvPr/>
              </p:nvSpPr>
              <p:spPr bwMode="auto">
                <a:xfrm rot="5400000">
                  <a:off x="-726"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eaLnBrk="1" fontAlgn="auto" latinLnBrk="1" hangingPunct="1">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sp>
              <p:nvSpPr>
                <p:cNvPr id="64" name="AutoShape 14">
                  <a:extLst>
                    <a:ext uri="{FF2B5EF4-FFF2-40B4-BE49-F238E27FC236}">
                      <a16:creationId xmlns:a16="http://schemas.microsoft.com/office/drawing/2014/main" id="{C4137050-E7CB-C87C-E720-74B416890EC0}"/>
                    </a:ext>
                  </a:extLst>
                </p:cNvPr>
                <p:cNvSpPr>
                  <a:spLocks noChangeArrowheads="1"/>
                </p:cNvSpPr>
                <p:nvPr/>
              </p:nvSpPr>
              <p:spPr bwMode="auto">
                <a:xfrm rot="5400000">
                  <a:off x="-409"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eaLnBrk="1" fontAlgn="auto" latinLnBrk="1" hangingPunct="1">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grpSp>
          <p:sp>
            <p:nvSpPr>
              <p:cNvPr id="61" name="AutoShape 15">
                <a:extLst>
                  <a:ext uri="{FF2B5EF4-FFF2-40B4-BE49-F238E27FC236}">
                    <a16:creationId xmlns:a16="http://schemas.microsoft.com/office/drawing/2014/main" id="{DB1EC80B-136C-7471-5EA8-134039F1B199}"/>
                  </a:ext>
                </a:extLst>
              </p:cNvPr>
              <p:cNvSpPr>
                <a:spLocks noChangeArrowheads="1"/>
              </p:cNvSpPr>
              <p:nvPr/>
            </p:nvSpPr>
            <p:spPr bwMode="auto">
              <a:xfrm rot="10800000">
                <a:off x="0" y="125"/>
                <a:ext cx="203" cy="206"/>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sp>
            <p:nvSpPr>
              <p:cNvPr id="62" name="AutoShape 16">
                <a:extLst>
                  <a:ext uri="{FF2B5EF4-FFF2-40B4-BE49-F238E27FC236}">
                    <a16:creationId xmlns:a16="http://schemas.microsoft.com/office/drawing/2014/main" id="{EEA7FD9C-1CFA-C76E-56B5-29FC2A7DA550}"/>
                  </a:ext>
                </a:extLst>
              </p:cNvPr>
              <p:cNvSpPr>
                <a:spLocks noChangeArrowheads="1"/>
              </p:cNvSpPr>
              <p:nvPr/>
            </p:nvSpPr>
            <p:spPr bwMode="auto">
              <a:xfrm rot="8100000">
                <a:off x="49" y="0"/>
                <a:ext cx="105" cy="10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grpSp>
        <p:sp>
          <p:nvSpPr>
            <p:cNvPr id="59" name="AutoShape 19">
              <a:extLst>
                <a:ext uri="{FF2B5EF4-FFF2-40B4-BE49-F238E27FC236}">
                  <a16:creationId xmlns:a16="http://schemas.microsoft.com/office/drawing/2014/main" id="{F5F2D7E0-05E0-A797-38B1-A170EFFDA352}"/>
                </a:ext>
              </a:extLst>
            </p:cNvPr>
            <p:cNvSpPr>
              <a:spLocks noChangeArrowheads="1"/>
            </p:cNvSpPr>
            <p:nvPr/>
          </p:nvSpPr>
          <p:spPr bwMode="auto">
            <a:xfrm>
              <a:off x="3596691" y="1202203"/>
              <a:ext cx="1681682" cy="253865"/>
            </a:xfrm>
            <a:prstGeom prst="roundRect">
              <a:avLst>
                <a:gd name="adj" fmla="val 5630"/>
              </a:avLst>
            </a:prstGeom>
            <a:solidFill>
              <a:srgbClr val="00743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zh-CN" sz="1100" b="1" kern="100" dirty="0">
                  <a:solidFill>
                    <a:schemeClr val="bg1"/>
                  </a:solidFill>
                  <a:latin typeface="Times New Roman" panose="02020603050405020304" pitchFamily="18" charset="0"/>
                  <a:cs typeface="Times New Roman" panose="02020603050405020304" pitchFamily="18" charset="0"/>
                </a:rPr>
                <a:t>2.</a:t>
              </a:r>
              <a:r>
                <a:rPr lang="zh-CN" altLang="zh-CN" sz="1100" b="1" kern="100" dirty="0">
                  <a:solidFill>
                    <a:schemeClr val="bg1"/>
                  </a:solidFill>
                  <a:latin typeface="Times New Roman" panose="02020603050405020304" pitchFamily="18" charset="0"/>
                  <a:cs typeface="Times New Roman" panose="02020603050405020304" pitchFamily="18" charset="0"/>
                </a:rPr>
                <a:t>加强林草资源的保护监管</a:t>
              </a:r>
              <a:endParaRPr lang="zh-CN" altLang="en-US" sz="1100" b="1" kern="100" dirty="0">
                <a:solidFill>
                  <a:schemeClr val="bg1"/>
                </a:solidFill>
                <a:latin typeface="Times New Roman" panose="02020603050405020304" pitchFamily="18" charset="0"/>
                <a:cs typeface="Times New Roman" panose="02020603050405020304" pitchFamily="18" charset="0"/>
                <a:sym typeface="Arial" pitchFamily="34" charset="0"/>
              </a:endParaRPr>
            </a:p>
          </p:txBody>
        </p:sp>
      </p:grpSp>
      <p:sp>
        <p:nvSpPr>
          <p:cNvPr id="65" name="文本框 64">
            <a:extLst>
              <a:ext uri="{FF2B5EF4-FFF2-40B4-BE49-F238E27FC236}">
                <a16:creationId xmlns:a16="http://schemas.microsoft.com/office/drawing/2014/main" id="{AAC41127-BF4C-2F59-8A82-A667BA03F175}"/>
              </a:ext>
            </a:extLst>
          </p:cNvPr>
          <p:cNvSpPr txBox="1"/>
          <p:nvPr/>
        </p:nvSpPr>
        <p:spPr>
          <a:xfrm>
            <a:off x="3486013" y="2562518"/>
            <a:ext cx="1969693" cy="1546577"/>
          </a:xfrm>
          <a:prstGeom prst="rect">
            <a:avLst/>
          </a:prstGeom>
          <a:noFill/>
        </p:spPr>
        <p:txBody>
          <a:bodyPr wrap="square">
            <a:spAutoFit/>
          </a:bodyPr>
          <a:lstStyle/>
          <a:p>
            <a:pPr indent="406400" algn="just"/>
            <a:r>
              <a:rPr lang="zh-CN" altLang="zh-CN" sz="1050" kern="100" dirty="0">
                <a:effectLst/>
                <a:latin typeface="等线" panose="02010600030101010101" pitchFamily="2" charset="-122"/>
                <a:ea typeface="等线" panose="02010600030101010101" pitchFamily="2" charset="-122"/>
                <a:cs typeface="Times New Roman" panose="02020603050405020304" pitchFamily="18" charset="0"/>
              </a:rPr>
              <a:t>加强林草资源监督管理，持续开展天然林、公益林保护、草地保护、国有森林资源保护工作，着力推进森林资源保护、森林质量精准提升、草原保护修复、湿地保护修复，提升自然生态系统质量和稳定性，建设绿美新文山，筑牢滇东南生态安全屏障</a:t>
            </a:r>
            <a:r>
              <a:rPr lang="zh-CN" altLang="zh-CN" sz="1050" kern="100" dirty="0">
                <a:effectLst/>
                <a:latin typeface="Times New Roman" panose="02020603050405020304" pitchFamily="18" charset="0"/>
                <a:ea typeface="方正仿宋_GBK"/>
                <a:cs typeface="Times New Roman" panose="02020603050405020304" pitchFamily="18" charset="0"/>
              </a:rPr>
              <a:t>。</a:t>
            </a:r>
            <a:endParaRPr lang="zh-CN" altLang="zh-CN" sz="105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66" name="组合 65">
            <a:extLst>
              <a:ext uri="{FF2B5EF4-FFF2-40B4-BE49-F238E27FC236}">
                <a16:creationId xmlns:a16="http://schemas.microsoft.com/office/drawing/2014/main" id="{943B7FA4-27FC-72E4-A3EA-4C77A5489728}"/>
              </a:ext>
            </a:extLst>
          </p:cNvPr>
          <p:cNvGrpSpPr/>
          <p:nvPr/>
        </p:nvGrpSpPr>
        <p:grpSpPr>
          <a:xfrm>
            <a:off x="5933269" y="1905699"/>
            <a:ext cx="3002884" cy="2994743"/>
            <a:chOff x="3015484" y="947682"/>
            <a:chExt cx="2689079" cy="2874644"/>
          </a:xfrm>
        </p:grpSpPr>
        <p:pic>
          <p:nvPicPr>
            <p:cNvPr id="67" name="Picture 8" descr="阴影5">
              <a:extLst>
                <a:ext uri="{FF2B5EF4-FFF2-40B4-BE49-F238E27FC236}">
                  <a16:creationId xmlns:a16="http://schemas.microsoft.com/office/drawing/2014/main" id="{312C3E2F-487A-CFFB-0F11-496F35B810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5484" y="1972540"/>
              <a:ext cx="2689079" cy="14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AutoShape 9">
              <a:extLst>
                <a:ext uri="{FF2B5EF4-FFF2-40B4-BE49-F238E27FC236}">
                  <a16:creationId xmlns:a16="http://schemas.microsoft.com/office/drawing/2014/main" id="{04765DF0-092E-4D6E-8F85-6D80FEEB07B3}"/>
                </a:ext>
              </a:extLst>
            </p:cNvPr>
            <p:cNvSpPr>
              <a:spLocks noChangeArrowheads="1"/>
            </p:cNvSpPr>
            <p:nvPr/>
          </p:nvSpPr>
          <p:spPr bwMode="auto">
            <a:xfrm>
              <a:off x="3034288" y="1378848"/>
              <a:ext cx="2621919" cy="2443478"/>
            </a:xfrm>
            <a:prstGeom prst="roundRect">
              <a:avLst>
                <a:gd name="adj" fmla="val 5630"/>
              </a:avLst>
            </a:prstGeom>
            <a:gradFill rotWithShape="1">
              <a:gsLst>
                <a:gs pos="0">
                  <a:srgbClr val="FFFFFF"/>
                </a:gs>
                <a:gs pos="100000">
                  <a:srgbClr val="D8D8D8"/>
                </a:gs>
              </a:gsLst>
              <a:lin ang="5400000" scaled="1"/>
            </a:gradFill>
            <a:ln w="6350">
              <a:solidFill>
                <a:srgbClr val="C0C0C0"/>
              </a:solidFill>
              <a:round/>
              <a:headEnd/>
              <a:tailEnd/>
            </a:ln>
          </p:spPr>
          <p:txBody>
            <a:bodyPr wrap="none" anchor="ctr"/>
            <a:lstStyle/>
            <a:p>
              <a:pPr marL="0" marR="0" lvl="0" indent="0" defTabSz="914400" eaLnBrk="1" fontAlgn="auto" latinLnBrk="0" hangingPunct="1">
                <a:spcBef>
                  <a:spcPct val="20000"/>
                </a:spcBef>
                <a:spcAft>
                  <a:spcPts val="0"/>
                </a:spcAft>
                <a:buClr>
                  <a:srgbClr val="E1B40C"/>
                </a:buClr>
                <a:buSzTx/>
                <a:buFont typeface="微软雅黑" pitchFamily="34" charset="-122"/>
                <a:buNone/>
                <a:tabLst/>
                <a:defRPr/>
              </a:pPr>
              <a:endParaRPr kumimoji="0" lang="zh-CN" altLang="en-US" sz="900" b="0" i="0" u="none" strike="noStrike" kern="0" cap="none" spc="0" normalizeH="0" baseline="0" noProof="0" dirty="0">
                <a:ln>
                  <a:noFill/>
                </a:ln>
                <a:solidFill>
                  <a:sysClr val="windowText" lastClr="000000"/>
                </a:solidFill>
                <a:effectLst/>
                <a:uLnTx/>
                <a:uFillTx/>
                <a:latin typeface="微软雅黑" pitchFamily="34" charset="-122"/>
              </a:endParaRPr>
            </a:p>
          </p:txBody>
        </p:sp>
        <p:sp>
          <p:nvSpPr>
            <p:cNvPr id="69" name="Oval 8">
              <a:extLst>
                <a:ext uri="{FF2B5EF4-FFF2-40B4-BE49-F238E27FC236}">
                  <a16:creationId xmlns:a16="http://schemas.microsoft.com/office/drawing/2014/main" id="{E2C27121-0C3D-5582-A0B4-BC4B35F43230}"/>
                </a:ext>
              </a:extLst>
            </p:cNvPr>
            <p:cNvSpPr>
              <a:spLocks noChangeAspect="1" noChangeArrowheads="1"/>
            </p:cNvSpPr>
            <p:nvPr/>
          </p:nvSpPr>
          <p:spPr bwMode="auto">
            <a:xfrm>
              <a:off x="3132342" y="1329150"/>
              <a:ext cx="482207" cy="233716"/>
            </a:xfrm>
            <a:prstGeom prst="ellipse">
              <a:avLst/>
            </a:prstGeom>
            <a:gradFill rotWithShape="1">
              <a:gsLst>
                <a:gs pos="0">
                  <a:srgbClr val="000000">
                    <a:alpha val="5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ea typeface="PMingLiU" pitchFamily="18" charset="-120"/>
              </a:endParaRPr>
            </a:p>
          </p:txBody>
        </p:sp>
        <p:sp>
          <p:nvSpPr>
            <p:cNvPr id="70" name="Arc 9">
              <a:extLst>
                <a:ext uri="{FF2B5EF4-FFF2-40B4-BE49-F238E27FC236}">
                  <a16:creationId xmlns:a16="http://schemas.microsoft.com/office/drawing/2014/main" id="{149EA266-56A9-BC5F-2945-21E82158BA00}"/>
                </a:ext>
              </a:extLst>
            </p:cNvPr>
            <p:cNvSpPr>
              <a:spLocks/>
            </p:cNvSpPr>
            <p:nvPr/>
          </p:nvSpPr>
          <p:spPr bwMode="auto">
            <a:xfrm>
              <a:off x="3141744" y="1229753"/>
              <a:ext cx="466090" cy="256550"/>
            </a:xfrm>
            <a:custGeom>
              <a:avLst/>
              <a:gdLst>
                <a:gd name="T0" fmla="*/ 550850 w 43195"/>
                <a:gd name="T1" fmla="*/ 33244 h 23732"/>
                <a:gd name="T2" fmla="*/ 275463 w 43195"/>
                <a:gd name="T3" fmla="*/ 303212 h 23732"/>
                <a:gd name="T4" fmla="*/ 0 w 43195"/>
                <a:gd name="T5" fmla="*/ 27240 h 23732"/>
                <a:gd name="T6" fmla="*/ 1339 w 43195"/>
                <a:gd name="T7" fmla="*/ 0 h 23732"/>
                <a:gd name="T8" fmla="*/ 550850 w 43195"/>
                <a:gd name="T9" fmla="*/ 33244 h 23732"/>
                <a:gd name="T10" fmla="*/ 275463 w 43195"/>
                <a:gd name="T11" fmla="*/ 303212 h 23732"/>
                <a:gd name="T12" fmla="*/ 0 w 43195"/>
                <a:gd name="T13" fmla="*/ 27240 h 23732"/>
                <a:gd name="T14" fmla="*/ 1339 w 43195"/>
                <a:gd name="T15" fmla="*/ 0 h 23732"/>
                <a:gd name="T16" fmla="*/ 275463 w 43195"/>
                <a:gd name="T17" fmla="*/ 27240 h 23732"/>
                <a:gd name="T18" fmla="*/ 550850 w 43195"/>
                <a:gd name="T19" fmla="*/ 33244 h 23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95"/>
                <a:gd name="T31" fmla="*/ 0 h 23732"/>
                <a:gd name="T32" fmla="*/ 43195 w 43195"/>
                <a:gd name="T33" fmla="*/ 23732 h 237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rgbClr val="00743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Text" lastClr="000000"/>
                </a:solidFill>
                <a:effectLst/>
                <a:uLnTx/>
                <a:uFillTx/>
              </a:endParaRPr>
            </a:p>
          </p:txBody>
        </p:sp>
        <p:sp>
          <p:nvSpPr>
            <p:cNvPr id="71" name="Oval 10">
              <a:extLst>
                <a:ext uri="{FF2B5EF4-FFF2-40B4-BE49-F238E27FC236}">
                  <a16:creationId xmlns:a16="http://schemas.microsoft.com/office/drawing/2014/main" id="{25A34410-8CC0-AEC5-7014-9C68AC651592}"/>
                </a:ext>
              </a:extLst>
            </p:cNvPr>
            <p:cNvSpPr>
              <a:spLocks noChangeAspect="1" noChangeArrowheads="1"/>
            </p:cNvSpPr>
            <p:nvPr/>
          </p:nvSpPr>
          <p:spPr bwMode="auto">
            <a:xfrm>
              <a:off x="3132342" y="1134386"/>
              <a:ext cx="482207" cy="235060"/>
            </a:xfrm>
            <a:prstGeom prst="ellipse">
              <a:avLst/>
            </a:prstGeom>
            <a:solidFill>
              <a:srgbClr val="00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spcBef>
                  <a:spcPts val="0"/>
                </a:spcBef>
                <a:spcAft>
                  <a:spcPts val="0"/>
                </a:spcAft>
                <a:buClrTx/>
                <a:buSzTx/>
                <a:buFontTx/>
                <a:buNone/>
                <a:tabLst/>
                <a:defRPr/>
              </a:pPr>
              <a:endParaRPr kumimoji="0" lang="zh-CN" altLang="en-US" sz="1600" b="0" i="0" u="none" strike="noStrike" kern="0" cap="none" spc="0" normalizeH="0" baseline="0" noProof="0">
                <a:ln>
                  <a:noFill/>
                </a:ln>
                <a:solidFill>
                  <a:sysClr val="windowText" lastClr="000000"/>
                </a:solidFill>
                <a:effectLst/>
                <a:uLnTx/>
                <a:uFillTx/>
              </a:endParaRPr>
            </a:p>
          </p:txBody>
        </p:sp>
        <p:grpSp>
          <p:nvGrpSpPr>
            <p:cNvPr id="72" name="Group 10">
              <a:extLst>
                <a:ext uri="{FF2B5EF4-FFF2-40B4-BE49-F238E27FC236}">
                  <a16:creationId xmlns:a16="http://schemas.microsoft.com/office/drawing/2014/main" id="{9F4CB41B-C323-11ED-9D3B-FF377D031A7A}"/>
                </a:ext>
              </a:extLst>
            </p:cNvPr>
            <p:cNvGrpSpPr>
              <a:grpSpLocks/>
            </p:cNvGrpSpPr>
            <p:nvPr/>
          </p:nvGrpSpPr>
          <p:grpSpPr bwMode="auto">
            <a:xfrm>
              <a:off x="3321732" y="947682"/>
              <a:ext cx="108799" cy="300876"/>
              <a:chOff x="0" y="0"/>
              <a:chExt cx="203" cy="567"/>
            </a:xfrm>
          </p:grpSpPr>
          <p:grpSp>
            <p:nvGrpSpPr>
              <p:cNvPr id="74" name="Group 11">
                <a:extLst>
                  <a:ext uri="{FF2B5EF4-FFF2-40B4-BE49-F238E27FC236}">
                    <a16:creationId xmlns:a16="http://schemas.microsoft.com/office/drawing/2014/main" id="{19669018-0AB3-35A8-7ADF-98AFE87ADA3C}"/>
                  </a:ext>
                </a:extLst>
              </p:cNvPr>
              <p:cNvGrpSpPr>
                <a:grpSpLocks/>
              </p:cNvGrpSpPr>
              <p:nvPr/>
            </p:nvGrpSpPr>
            <p:grpSpPr bwMode="auto">
              <a:xfrm>
                <a:off x="47" y="245"/>
                <a:ext cx="108" cy="322"/>
                <a:chOff x="0" y="0"/>
                <a:chExt cx="567" cy="1701"/>
              </a:xfrm>
            </p:grpSpPr>
            <p:sp>
              <p:nvSpPr>
                <p:cNvPr id="77" name="AutoShape 13">
                  <a:extLst>
                    <a:ext uri="{FF2B5EF4-FFF2-40B4-BE49-F238E27FC236}">
                      <a16:creationId xmlns:a16="http://schemas.microsoft.com/office/drawing/2014/main" id="{AC2751EA-1B24-3B35-3374-11AA9044C15A}"/>
                    </a:ext>
                  </a:extLst>
                </p:cNvPr>
                <p:cNvSpPr>
                  <a:spLocks noChangeArrowheads="1"/>
                </p:cNvSpPr>
                <p:nvPr/>
              </p:nvSpPr>
              <p:spPr bwMode="auto">
                <a:xfrm rot="5400000">
                  <a:off x="-726"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eaLnBrk="1" fontAlgn="auto" latinLnBrk="1" hangingPunct="1">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sp>
              <p:nvSpPr>
                <p:cNvPr id="78" name="AutoShape 14">
                  <a:extLst>
                    <a:ext uri="{FF2B5EF4-FFF2-40B4-BE49-F238E27FC236}">
                      <a16:creationId xmlns:a16="http://schemas.microsoft.com/office/drawing/2014/main" id="{D32F4FF7-7CF2-DCF9-F590-3902743A36AC}"/>
                    </a:ext>
                  </a:extLst>
                </p:cNvPr>
                <p:cNvSpPr>
                  <a:spLocks noChangeArrowheads="1"/>
                </p:cNvSpPr>
                <p:nvPr/>
              </p:nvSpPr>
              <p:spPr bwMode="auto">
                <a:xfrm rot="5400000">
                  <a:off x="-409"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eaLnBrk="1" fontAlgn="auto" latinLnBrk="1" hangingPunct="1">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grpSp>
          <p:sp>
            <p:nvSpPr>
              <p:cNvPr id="75" name="AutoShape 15">
                <a:extLst>
                  <a:ext uri="{FF2B5EF4-FFF2-40B4-BE49-F238E27FC236}">
                    <a16:creationId xmlns:a16="http://schemas.microsoft.com/office/drawing/2014/main" id="{EBFB6051-8DF0-EE8C-4896-C5A817EBEDF9}"/>
                  </a:ext>
                </a:extLst>
              </p:cNvPr>
              <p:cNvSpPr>
                <a:spLocks noChangeArrowheads="1"/>
              </p:cNvSpPr>
              <p:nvPr/>
            </p:nvSpPr>
            <p:spPr bwMode="auto">
              <a:xfrm rot="10800000">
                <a:off x="0" y="125"/>
                <a:ext cx="203" cy="206"/>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sp>
            <p:nvSpPr>
              <p:cNvPr id="76" name="AutoShape 16">
                <a:extLst>
                  <a:ext uri="{FF2B5EF4-FFF2-40B4-BE49-F238E27FC236}">
                    <a16:creationId xmlns:a16="http://schemas.microsoft.com/office/drawing/2014/main" id="{B54EB1BA-E5E7-F15C-AF78-305475A1C906}"/>
                  </a:ext>
                </a:extLst>
              </p:cNvPr>
              <p:cNvSpPr>
                <a:spLocks noChangeArrowheads="1"/>
              </p:cNvSpPr>
              <p:nvPr/>
            </p:nvSpPr>
            <p:spPr bwMode="auto">
              <a:xfrm rot="8100000">
                <a:off x="49" y="0"/>
                <a:ext cx="105" cy="10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grpSp>
        <p:sp>
          <p:nvSpPr>
            <p:cNvPr id="73" name="AutoShape 19">
              <a:extLst>
                <a:ext uri="{FF2B5EF4-FFF2-40B4-BE49-F238E27FC236}">
                  <a16:creationId xmlns:a16="http://schemas.microsoft.com/office/drawing/2014/main" id="{1F3BB338-3BA8-4F51-32E2-F45E098464E2}"/>
                </a:ext>
              </a:extLst>
            </p:cNvPr>
            <p:cNvSpPr>
              <a:spLocks noChangeArrowheads="1"/>
            </p:cNvSpPr>
            <p:nvPr/>
          </p:nvSpPr>
          <p:spPr bwMode="auto">
            <a:xfrm>
              <a:off x="3750212" y="1201546"/>
              <a:ext cx="1681682" cy="253865"/>
            </a:xfrm>
            <a:prstGeom prst="roundRect">
              <a:avLst>
                <a:gd name="adj" fmla="val 5630"/>
              </a:avLst>
            </a:prstGeom>
            <a:solidFill>
              <a:srgbClr val="00743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zh-CN" sz="1100" b="1" kern="100" dirty="0">
                  <a:solidFill>
                    <a:schemeClr val="bg1"/>
                  </a:solidFill>
                  <a:latin typeface="Times New Roman" panose="02020603050405020304" pitchFamily="18" charset="0"/>
                  <a:cs typeface="Times New Roman" panose="02020603050405020304" pitchFamily="18" charset="0"/>
                </a:rPr>
                <a:t>3.</a:t>
              </a:r>
              <a:r>
                <a:rPr lang="zh-CN" altLang="zh-CN" sz="1100" b="1" kern="100" dirty="0">
                  <a:solidFill>
                    <a:schemeClr val="bg1"/>
                  </a:solidFill>
                  <a:latin typeface="Times New Roman" panose="02020603050405020304" pitchFamily="18" charset="0"/>
                  <a:cs typeface="Times New Roman" panose="02020603050405020304" pitchFamily="18" charset="0"/>
                </a:rPr>
                <a:t>完善自然保护地体系建设</a:t>
              </a:r>
              <a:endParaRPr lang="zh-CN" altLang="en-US" sz="1100" b="1" kern="100" dirty="0">
                <a:solidFill>
                  <a:schemeClr val="bg1"/>
                </a:solidFill>
                <a:latin typeface="Times New Roman" panose="02020603050405020304" pitchFamily="18" charset="0"/>
                <a:cs typeface="Times New Roman" panose="02020603050405020304" pitchFamily="18" charset="0"/>
                <a:sym typeface="Arial" pitchFamily="34" charset="0"/>
              </a:endParaRPr>
            </a:p>
          </p:txBody>
        </p:sp>
      </p:grpSp>
      <p:sp>
        <p:nvSpPr>
          <p:cNvPr id="79" name="文本框 78">
            <a:extLst>
              <a:ext uri="{FF2B5EF4-FFF2-40B4-BE49-F238E27FC236}">
                <a16:creationId xmlns:a16="http://schemas.microsoft.com/office/drawing/2014/main" id="{9F9023E0-326C-5B06-6FE3-B5B12110E182}"/>
              </a:ext>
            </a:extLst>
          </p:cNvPr>
          <p:cNvSpPr txBox="1"/>
          <p:nvPr/>
        </p:nvSpPr>
        <p:spPr>
          <a:xfrm>
            <a:off x="6188615" y="2564068"/>
            <a:ext cx="2420833" cy="1785104"/>
          </a:xfrm>
          <a:prstGeom prst="rect">
            <a:avLst/>
          </a:prstGeom>
          <a:noFill/>
        </p:spPr>
        <p:txBody>
          <a:bodyPr wrap="square">
            <a:spAutoFit/>
          </a:bodyPr>
          <a:lstStyle/>
          <a:p>
            <a:pPr indent="406400" algn="just"/>
            <a:r>
              <a:rPr lang="zh-CN" altLang="zh-CN" sz="1100" kern="100" dirty="0">
                <a:effectLst/>
                <a:latin typeface="等线" panose="02010600030101010101" pitchFamily="2" charset="-122"/>
                <a:ea typeface="等线" panose="02010600030101010101" pitchFamily="2" charset="-122"/>
                <a:cs typeface="Aharoni" panose="020F0502020204030204" pitchFamily="2" charset="-79"/>
              </a:rPr>
              <a:t>加快自然保护地体系建设，构建分类科学、布局合理、保护有力、管理有效的自然保护地体系，推进自然保护地高质量发展。推进自然保护区生态移民及矿区生态治理工作，建立以文山国家级自然保护区为基础、其他自然公园为补充的自然保护地体系。完成自然保护地整合优化和勘界立标，提升自然保护地保护水平，增强自然保护地生态服务能力。</a:t>
            </a:r>
            <a:endParaRPr lang="zh-CN" altLang="en-US" sz="600" kern="100" dirty="0">
              <a:latin typeface="等线" panose="02010600030101010101" pitchFamily="2" charset="-122"/>
              <a:ea typeface="等线" panose="02010600030101010101" pitchFamily="2" charset="-122"/>
              <a:cs typeface="Aharoni" panose="020F0502020204030204" pitchFamily="2" charset="-79"/>
              <a:sym typeface="微软雅黑" pitchFamily="34" charset="-122"/>
            </a:endParaRPr>
          </a:p>
        </p:txBody>
      </p:sp>
    </p:spTree>
    <p:extLst>
      <p:ext uri="{BB962C8B-B14F-4D97-AF65-F5344CB8AC3E}">
        <p14:creationId xmlns:p14="http://schemas.microsoft.com/office/powerpoint/2010/main" val="38678835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53" presetClass="entr" presetSubtype="16"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66"/>
                                        </p:tgtEl>
                                        <p:attrNameLst>
                                          <p:attrName>style.visibility</p:attrName>
                                        </p:attrNameLst>
                                      </p:cBhvr>
                                      <p:to>
                                        <p:strVal val="visible"/>
                                      </p:to>
                                    </p:set>
                                    <p:anim calcmode="lin" valueType="num">
                                      <p:cBhvr>
                                        <p:cTn id="24" dur="500" fill="hold"/>
                                        <p:tgtEl>
                                          <p:spTgt spid="66"/>
                                        </p:tgtEl>
                                        <p:attrNameLst>
                                          <p:attrName>ppt_w</p:attrName>
                                        </p:attrNameLst>
                                      </p:cBhvr>
                                      <p:tavLst>
                                        <p:tav tm="0">
                                          <p:val>
                                            <p:fltVal val="0"/>
                                          </p:val>
                                        </p:tav>
                                        <p:tav tm="100000">
                                          <p:val>
                                            <p:strVal val="#ppt_w"/>
                                          </p:val>
                                        </p:tav>
                                      </p:tavLst>
                                    </p:anim>
                                    <p:anim calcmode="lin" valueType="num">
                                      <p:cBhvr>
                                        <p:cTn id="25" dur="500" fill="hold"/>
                                        <p:tgtEl>
                                          <p:spTgt spid="66"/>
                                        </p:tgtEl>
                                        <p:attrNameLst>
                                          <p:attrName>ppt_h</p:attrName>
                                        </p:attrNameLst>
                                      </p:cBhvr>
                                      <p:tavLst>
                                        <p:tav tm="0">
                                          <p:val>
                                            <p:fltVal val="0"/>
                                          </p:val>
                                        </p:tav>
                                        <p:tav tm="100000">
                                          <p:val>
                                            <p:strVal val="#ppt_h"/>
                                          </p:val>
                                        </p:tav>
                                      </p:tavLst>
                                    </p:anim>
                                    <p:animEffect transition="in" filter="fade">
                                      <p:cBhvr>
                                        <p:cTn id="2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ISPRING_RESOURCE_PATHS_HASH_2" val="fc5d59ce4552ad4d5e4d03de45a8ee4ea5acbd0"/>
</p:tagLst>
</file>

<file path=ppt/theme/theme1.xml><?xml version="1.0" encoding="utf-8"?>
<a:theme xmlns:a="http://schemas.openxmlformats.org/drawingml/2006/main" name="PPTe吧 | PPT爱好者之家">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TotalTime>
  <Words>2075</Words>
  <Application>Microsoft Office PowerPoint</Application>
  <PresentationFormat>全屏显示(16:9)</PresentationFormat>
  <Paragraphs>132</Paragraphs>
  <Slides>12</Slides>
  <Notes>12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12</vt:i4>
      </vt:variant>
    </vt:vector>
  </HeadingPairs>
  <TitlesOfParts>
    <vt:vector size="20" baseType="lpstr">
      <vt:lpstr>Gulim</vt:lpstr>
      <vt:lpstr>等线</vt:lpstr>
      <vt:lpstr>微软雅黑</vt:lpstr>
      <vt:lpstr>Arial</vt:lpstr>
      <vt:lpstr>Calibri</vt:lpstr>
      <vt:lpstr>Impact</vt:lpstr>
      <vt:lpstr>Times New Roman</vt:lpstr>
      <vt:lpstr>PPTe吧 | PPT爱好者之家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8613887859780</cp:lastModifiedBy>
  <cp:revision>9</cp:revision>
  <dcterms:created xsi:type="dcterms:W3CDTF">2015-01-08T12:07:59Z</dcterms:created>
  <dcterms:modified xsi:type="dcterms:W3CDTF">2023-10-11T00:53:59Z</dcterms:modified>
</cp:coreProperties>
</file>